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12192000" cy="6858000"/>
  <p:notesSz cx="7559675" cy="10691813"/>
  <p:custDataLst>
    <p:tags r:id="rId37"/>
  </p:custDataLst>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EA4341D2-36B7-4E03-B3BE-471F51949777}"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46200" y="452880"/>
            <a:ext cx="9404280" cy="140004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33" name="PlaceHolder 2"/>
          <p:cNvSpPr>
            <a:spLocks noGrp="1"/>
          </p:cNvSpPr>
          <p:nvPr>
            <p:ph/>
          </p:nvPr>
        </p:nvSpPr>
        <p:spPr>
          <a:xfrm>
            <a:off x="1103400" y="2053080"/>
            <a:ext cx="894636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34" name="PlaceHolder 3"/>
          <p:cNvSpPr>
            <a:spLocks noGrp="1"/>
          </p:cNvSpPr>
          <p:nvPr>
            <p:ph/>
          </p:nvPr>
        </p:nvSpPr>
        <p:spPr>
          <a:xfrm>
            <a:off x="1103400" y="4244400"/>
            <a:ext cx="894636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5F7A80AA-2ECA-492D-8DF2-A8F5F06C310B}"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46200" y="452880"/>
            <a:ext cx="9404280" cy="140004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36" name="PlaceHolder 2"/>
          <p:cNvSpPr>
            <a:spLocks noGrp="1"/>
          </p:cNvSpPr>
          <p:nvPr>
            <p:ph/>
          </p:nvPr>
        </p:nvSpPr>
        <p:spPr>
          <a:xfrm>
            <a:off x="1103400" y="2053080"/>
            <a:ext cx="436572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37" name="PlaceHolder 3"/>
          <p:cNvSpPr>
            <a:spLocks noGrp="1"/>
          </p:cNvSpPr>
          <p:nvPr>
            <p:ph/>
          </p:nvPr>
        </p:nvSpPr>
        <p:spPr>
          <a:xfrm>
            <a:off x="5687640" y="2053080"/>
            <a:ext cx="436572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38" name="PlaceHolder 4"/>
          <p:cNvSpPr>
            <a:spLocks noGrp="1"/>
          </p:cNvSpPr>
          <p:nvPr>
            <p:ph/>
          </p:nvPr>
        </p:nvSpPr>
        <p:spPr>
          <a:xfrm>
            <a:off x="1103400" y="4244400"/>
            <a:ext cx="436572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39" name="PlaceHolder 5"/>
          <p:cNvSpPr>
            <a:spLocks noGrp="1"/>
          </p:cNvSpPr>
          <p:nvPr>
            <p:ph/>
          </p:nvPr>
        </p:nvSpPr>
        <p:spPr>
          <a:xfrm>
            <a:off x="5687640" y="4244400"/>
            <a:ext cx="436572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9A9EC3FD-77A0-4990-A24D-66807B32E3FA}"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46200" y="452880"/>
            <a:ext cx="9404280" cy="140004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41" name="PlaceHolder 2"/>
          <p:cNvSpPr>
            <a:spLocks noGrp="1"/>
          </p:cNvSpPr>
          <p:nvPr>
            <p:ph/>
          </p:nvPr>
        </p:nvSpPr>
        <p:spPr>
          <a:xfrm>
            <a:off x="1103400" y="2053080"/>
            <a:ext cx="288036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42" name="PlaceHolder 3"/>
          <p:cNvSpPr>
            <a:spLocks noGrp="1"/>
          </p:cNvSpPr>
          <p:nvPr>
            <p:ph/>
          </p:nvPr>
        </p:nvSpPr>
        <p:spPr>
          <a:xfrm>
            <a:off x="4128120" y="2053080"/>
            <a:ext cx="288036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43" name="PlaceHolder 4"/>
          <p:cNvSpPr>
            <a:spLocks noGrp="1"/>
          </p:cNvSpPr>
          <p:nvPr>
            <p:ph/>
          </p:nvPr>
        </p:nvSpPr>
        <p:spPr>
          <a:xfrm>
            <a:off x="7152840" y="2053080"/>
            <a:ext cx="288036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44" name="PlaceHolder 5"/>
          <p:cNvSpPr>
            <a:spLocks noGrp="1"/>
          </p:cNvSpPr>
          <p:nvPr>
            <p:ph/>
          </p:nvPr>
        </p:nvSpPr>
        <p:spPr>
          <a:xfrm>
            <a:off x="1103400" y="4244400"/>
            <a:ext cx="288036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45" name="PlaceHolder 6"/>
          <p:cNvSpPr>
            <a:spLocks noGrp="1"/>
          </p:cNvSpPr>
          <p:nvPr>
            <p:ph/>
          </p:nvPr>
        </p:nvSpPr>
        <p:spPr>
          <a:xfrm>
            <a:off x="4128120" y="4244400"/>
            <a:ext cx="288036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46" name="PlaceHolder 7"/>
          <p:cNvSpPr>
            <a:spLocks noGrp="1"/>
          </p:cNvSpPr>
          <p:nvPr>
            <p:ph/>
          </p:nvPr>
        </p:nvSpPr>
        <p:spPr>
          <a:xfrm>
            <a:off x="7152840" y="4244400"/>
            <a:ext cx="288036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6D49060E-3678-4EFC-8E24-34F87B6AEE43}"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313BB65D-B66D-43B8-952C-80F7CBE3F682}"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646200" y="452880"/>
            <a:ext cx="9404280" cy="140004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59" name="PlaceHolder 2"/>
          <p:cNvSpPr>
            <a:spLocks noGrp="1"/>
          </p:cNvSpPr>
          <p:nvPr>
            <p:ph type="subTitle"/>
          </p:nvPr>
        </p:nvSpPr>
        <p:spPr>
          <a:xfrm>
            <a:off x="1103400" y="2053080"/>
            <a:ext cx="8946360" cy="41950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87218A43-76C4-4180-B0EF-F9C4779E735D}"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46200" y="452880"/>
            <a:ext cx="9404280" cy="140004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61" name="PlaceHolder 2"/>
          <p:cNvSpPr>
            <a:spLocks noGrp="1"/>
          </p:cNvSpPr>
          <p:nvPr>
            <p:ph/>
          </p:nvPr>
        </p:nvSpPr>
        <p:spPr>
          <a:xfrm>
            <a:off x="1103400" y="2053080"/>
            <a:ext cx="8946360" cy="41950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C921A5FE-7E22-4A33-B1AB-9F89EF866256}"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46200" y="452880"/>
            <a:ext cx="9404280" cy="140004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63" name="PlaceHolder 2"/>
          <p:cNvSpPr>
            <a:spLocks noGrp="1"/>
          </p:cNvSpPr>
          <p:nvPr>
            <p:ph/>
          </p:nvPr>
        </p:nvSpPr>
        <p:spPr>
          <a:xfrm>
            <a:off x="1103400" y="2053080"/>
            <a:ext cx="4365720" cy="41950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64" name="PlaceHolder 3"/>
          <p:cNvSpPr>
            <a:spLocks noGrp="1"/>
          </p:cNvSpPr>
          <p:nvPr>
            <p:ph/>
          </p:nvPr>
        </p:nvSpPr>
        <p:spPr>
          <a:xfrm>
            <a:off x="5687640" y="2053080"/>
            <a:ext cx="4365720" cy="41950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B6A1A6FF-6112-45E4-9396-D87E6FA6B56D}"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646200" y="452880"/>
            <a:ext cx="9404280" cy="140004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0C2E44FA-0B90-47AC-BC56-C0CC63D12599}"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646200" y="452880"/>
            <a:ext cx="9404280" cy="64911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0BE318F1-6652-4A23-A93F-EB2D3C8113FF}"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46200" y="452880"/>
            <a:ext cx="9404280" cy="140004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68" name="PlaceHolder 2"/>
          <p:cNvSpPr>
            <a:spLocks noGrp="1"/>
          </p:cNvSpPr>
          <p:nvPr>
            <p:ph/>
          </p:nvPr>
        </p:nvSpPr>
        <p:spPr>
          <a:xfrm>
            <a:off x="1103400" y="2053080"/>
            <a:ext cx="436572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69" name="PlaceHolder 3"/>
          <p:cNvSpPr>
            <a:spLocks noGrp="1"/>
          </p:cNvSpPr>
          <p:nvPr>
            <p:ph/>
          </p:nvPr>
        </p:nvSpPr>
        <p:spPr>
          <a:xfrm>
            <a:off x="5687640" y="2053080"/>
            <a:ext cx="4365720" cy="41950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70" name="PlaceHolder 4"/>
          <p:cNvSpPr>
            <a:spLocks noGrp="1"/>
          </p:cNvSpPr>
          <p:nvPr>
            <p:ph/>
          </p:nvPr>
        </p:nvSpPr>
        <p:spPr>
          <a:xfrm>
            <a:off x="1103400" y="4244400"/>
            <a:ext cx="436572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05A880E-FE9D-4D92-B440-B3C068BCEEA2}"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46200" y="452880"/>
            <a:ext cx="9404280" cy="140004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12" name="PlaceHolder 2"/>
          <p:cNvSpPr>
            <a:spLocks noGrp="1"/>
          </p:cNvSpPr>
          <p:nvPr>
            <p:ph type="subTitle"/>
          </p:nvPr>
        </p:nvSpPr>
        <p:spPr>
          <a:xfrm>
            <a:off x="1103400" y="2053080"/>
            <a:ext cx="8946360" cy="41950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36F3A384-6C18-4E3B-843D-1191DD12833F}"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46200" y="452880"/>
            <a:ext cx="9404280" cy="140004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72" name="PlaceHolder 2"/>
          <p:cNvSpPr>
            <a:spLocks noGrp="1"/>
          </p:cNvSpPr>
          <p:nvPr>
            <p:ph/>
          </p:nvPr>
        </p:nvSpPr>
        <p:spPr>
          <a:xfrm>
            <a:off x="1103400" y="2053080"/>
            <a:ext cx="4365720" cy="41950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73" name="PlaceHolder 3"/>
          <p:cNvSpPr>
            <a:spLocks noGrp="1"/>
          </p:cNvSpPr>
          <p:nvPr>
            <p:ph/>
          </p:nvPr>
        </p:nvSpPr>
        <p:spPr>
          <a:xfrm>
            <a:off x="5687640" y="2053080"/>
            <a:ext cx="436572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74" name="PlaceHolder 4"/>
          <p:cNvSpPr>
            <a:spLocks noGrp="1"/>
          </p:cNvSpPr>
          <p:nvPr>
            <p:ph/>
          </p:nvPr>
        </p:nvSpPr>
        <p:spPr>
          <a:xfrm>
            <a:off x="5687640" y="4244400"/>
            <a:ext cx="436572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182BE9FF-2ED4-46B7-A38B-FE178044ECCB}"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46200" y="452880"/>
            <a:ext cx="9404280" cy="140004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76" name="PlaceHolder 2"/>
          <p:cNvSpPr>
            <a:spLocks noGrp="1"/>
          </p:cNvSpPr>
          <p:nvPr>
            <p:ph/>
          </p:nvPr>
        </p:nvSpPr>
        <p:spPr>
          <a:xfrm>
            <a:off x="1103400" y="2053080"/>
            <a:ext cx="436572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77" name="PlaceHolder 3"/>
          <p:cNvSpPr>
            <a:spLocks noGrp="1"/>
          </p:cNvSpPr>
          <p:nvPr>
            <p:ph/>
          </p:nvPr>
        </p:nvSpPr>
        <p:spPr>
          <a:xfrm>
            <a:off x="5687640" y="2053080"/>
            <a:ext cx="436572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78" name="PlaceHolder 4"/>
          <p:cNvSpPr>
            <a:spLocks noGrp="1"/>
          </p:cNvSpPr>
          <p:nvPr>
            <p:ph/>
          </p:nvPr>
        </p:nvSpPr>
        <p:spPr>
          <a:xfrm>
            <a:off x="1103400" y="4244400"/>
            <a:ext cx="894636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B029660D-3B57-4ABE-BB0C-6F22D01D28C2}"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46200" y="452880"/>
            <a:ext cx="9404280" cy="140004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80" name="PlaceHolder 2"/>
          <p:cNvSpPr>
            <a:spLocks noGrp="1"/>
          </p:cNvSpPr>
          <p:nvPr>
            <p:ph/>
          </p:nvPr>
        </p:nvSpPr>
        <p:spPr>
          <a:xfrm>
            <a:off x="1103400" y="2053080"/>
            <a:ext cx="894636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81" name="PlaceHolder 3"/>
          <p:cNvSpPr>
            <a:spLocks noGrp="1"/>
          </p:cNvSpPr>
          <p:nvPr>
            <p:ph/>
          </p:nvPr>
        </p:nvSpPr>
        <p:spPr>
          <a:xfrm>
            <a:off x="1103400" y="4244400"/>
            <a:ext cx="894636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5BB166A6-66A6-4DCC-87C4-6EBCAF9204EF}"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46200" y="452880"/>
            <a:ext cx="9404280" cy="140004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83" name="PlaceHolder 2"/>
          <p:cNvSpPr>
            <a:spLocks noGrp="1"/>
          </p:cNvSpPr>
          <p:nvPr>
            <p:ph/>
          </p:nvPr>
        </p:nvSpPr>
        <p:spPr>
          <a:xfrm>
            <a:off x="1103400" y="2053080"/>
            <a:ext cx="436572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84" name="PlaceHolder 3"/>
          <p:cNvSpPr>
            <a:spLocks noGrp="1"/>
          </p:cNvSpPr>
          <p:nvPr>
            <p:ph/>
          </p:nvPr>
        </p:nvSpPr>
        <p:spPr>
          <a:xfrm>
            <a:off x="5687640" y="2053080"/>
            <a:ext cx="436572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85" name="PlaceHolder 4"/>
          <p:cNvSpPr>
            <a:spLocks noGrp="1"/>
          </p:cNvSpPr>
          <p:nvPr>
            <p:ph/>
          </p:nvPr>
        </p:nvSpPr>
        <p:spPr>
          <a:xfrm>
            <a:off x="1103400" y="4244400"/>
            <a:ext cx="436572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86" name="PlaceHolder 5"/>
          <p:cNvSpPr>
            <a:spLocks noGrp="1"/>
          </p:cNvSpPr>
          <p:nvPr>
            <p:ph/>
          </p:nvPr>
        </p:nvSpPr>
        <p:spPr>
          <a:xfrm>
            <a:off x="5687640" y="4244400"/>
            <a:ext cx="436572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9C04AA56-8230-47CA-A7FB-B256F88366A0}"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46200" y="452880"/>
            <a:ext cx="9404280" cy="140004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88" name="PlaceHolder 2"/>
          <p:cNvSpPr>
            <a:spLocks noGrp="1"/>
          </p:cNvSpPr>
          <p:nvPr>
            <p:ph/>
          </p:nvPr>
        </p:nvSpPr>
        <p:spPr>
          <a:xfrm>
            <a:off x="1103400" y="2053080"/>
            <a:ext cx="288036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89" name="PlaceHolder 3"/>
          <p:cNvSpPr>
            <a:spLocks noGrp="1"/>
          </p:cNvSpPr>
          <p:nvPr>
            <p:ph/>
          </p:nvPr>
        </p:nvSpPr>
        <p:spPr>
          <a:xfrm>
            <a:off x="4128120" y="2053080"/>
            <a:ext cx="288036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90" name="PlaceHolder 4"/>
          <p:cNvSpPr>
            <a:spLocks noGrp="1"/>
          </p:cNvSpPr>
          <p:nvPr>
            <p:ph/>
          </p:nvPr>
        </p:nvSpPr>
        <p:spPr>
          <a:xfrm>
            <a:off x="7152840" y="2053080"/>
            <a:ext cx="288036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91" name="PlaceHolder 5"/>
          <p:cNvSpPr>
            <a:spLocks noGrp="1"/>
          </p:cNvSpPr>
          <p:nvPr>
            <p:ph/>
          </p:nvPr>
        </p:nvSpPr>
        <p:spPr>
          <a:xfrm>
            <a:off x="1103400" y="4244400"/>
            <a:ext cx="288036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92" name="PlaceHolder 6"/>
          <p:cNvSpPr>
            <a:spLocks noGrp="1"/>
          </p:cNvSpPr>
          <p:nvPr>
            <p:ph/>
          </p:nvPr>
        </p:nvSpPr>
        <p:spPr>
          <a:xfrm>
            <a:off x="4128120" y="4244400"/>
            <a:ext cx="288036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93" name="PlaceHolder 7"/>
          <p:cNvSpPr>
            <a:spLocks noGrp="1"/>
          </p:cNvSpPr>
          <p:nvPr>
            <p:ph/>
          </p:nvPr>
        </p:nvSpPr>
        <p:spPr>
          <a:xfrm>
            <a:off x="7152840" y="4244400"/>
            <a:ext cx="288036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BBE8988B-54E3-476B-B1FB-E34081E0823A}"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46200" y="452880"/>
            <a:ext cx="9404280" cy="140004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14" name="PlaceHolder 2"/>
          <p:cNvSpPr>
            <a:spLocks noGrp="1"/>
          </p:cNvSpPr>
          <p:nvPr>
            <p:ph/>
          </p:nvPr>
        </p:nvSpPr>
        <p:spPr>
          <a:xfrm>
            <a:off x="1103400" y="2053080"/>
            <a:ext cx="8946360" cy="41950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3E7BD4A7-22C8-49EF-B453-BE4EC0473F21}"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46200" y="452880"/>
            <a:ext cx="9404280" cy="140004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16" name="PlaceHolder 2"/>
          <p:cNvSpPr>
            <a:spLocks noGrp="1"/>
          </p:cNvSpPr>
          <p:nvPr>
            <p:ph/>
          </p:nvPr>
        </p:nvSpPr>
        <p:spPr>
          <a:xfrm>
            <a:off x="1103400" y="2053080"/>
            <a:ext cx="4365720" cy="41950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17" name="PlaceHolder 3"/>
          <p:cNvSpPr>
            <a:spLocks noGrp="1"/>
          </p:cNvSpPr>
          <p:nvPr>
            <p:ph/>
          </p:nvPr>
        </p:nvSpPr>
        <p:spPr>
          <a:xfrm>
            <a:off x="5687640" y="2053080"/>
            <a:ext cx="4365720" cy="41950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64A2F2A3-E827-4B74-8548-6926897EC5CC}"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46200" y="452880"/>
            <a:ext cx="9404280" cy="140004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9D9C5C37-059F-40C6-9125-B86162F3BD76}"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46200" y="452880"/>
            <a:ext cx="9404280" cy="649116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2BA7AD59-F209-4322-9C0B-C7EBA4DFC8E5}"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46200" y="452880"/>
            <a:ext cx="9404280" cy="140004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21" name="PlaceHolder 2"/>
          <p:cNvSpPr>
            <a:spLocks noGrp="1"/>
          </p:cNvSpPr>
          <p:nvPr>
            <p:ph/>
          </p:nvPr>
        </p:nvSpPr>
        <p:spPr>
          <a:xfrm>
            <a:off x="1103400" y="2053080"/>
            <a:ext cx="436572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22" name="PlaceHolder 3"/>
          <p:cNvSpPr>
            <a:spLocks noGrp="1"/>
          </p:cNvSpPr>
          <p:nvPr>
            <p:ph/>
          </p:nvPr>
        </p:nvSpPr>
        <p:spPr>
          <a:xfrm>
            <a:off x="5687640" y="2053080"/>
            <a:ext cx="4365720" cy="41950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23" name="PlaceHolder 4"/>
          <p:cNvSpPr>
            <a:spLocks noGrp="1"/>
          </p:cNvSpPr>
          <p:nvPr>
            <p:ph/>
          </p:nvPr>
        </p:nvSpPr>
        <p:spPr>
          <a:xfrm>
            <a:off x="1103400" y="4244400"/>
            <a:ext cx="436572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A7BA91E-6798-4764-BF60-39A6868C96C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46200" y="452880"/>
            <a:ext cx="9404280" cy="140004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25" name="PlaceHolder 2"/>
          <p:cNvSpPr>
            <a:spLocks noGrp="1"/>
          </p:cNvSpPr>
          <p:nvPr>
            <p:ph/>
          </p:nvPr>
        </p:nvSpPr>
        <p:spPr>
          <a:xfrm>
            <a:off x="1103400" y="2053080"/>
            <a:ext cx="4365720" cy="41950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26" name="PlaceHolder 3"/>
          <p:cNvSpPr>
            <a:spLocks noGrp="1"/>
          </p:cNvSpPr>
          <p:nvPr>
            <p:ph/>
          </p:nvPr>
        </p:nvSpPr>
        <p:spPr>
          <a:xfrm>
            <a:off x="5687640" y="2053080"/>
            <a:ext cx="436572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27" name="PlaceHolder 4"/>
          <p:cNvSpPr>
            <a:spLocks noGrp="1"/>
          </p:cNvSpPr>
          <p:nvPr>
            <p:ph/>
          </p:nvPr>
        </p:nvSpPr>
        <p:spPr>
          <a:xfrm>
            <a:off x="5687640" y="4244400"/>
            <a:ext cx="436572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4222E752-7986-4424-853F-300E0FA14450}"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46200" y="452880"/>
            <a:ext cx="9404280" cy="1400040"/>
          </a:xfrm>
          <a:prstGeom prst="rect">
            <a:avLst/>
          </a:prstGeom>
          <a:noFill/>
          <a:ln w="0">
            <a:noFill/>
          </a:ln>
        </p:spPr>
        <p:txBody>
          <a:bodyPr lIns="0" tIns="0" rIns="0" bIns="0" anchor="ctr">
            <a:noAutofit/>
          </a:bodyPr>
          <a:lstStyle/>
          <a:p>
            <a:endParaRPr lang="en-US" sz="1800" b="0" strike="noStrike" spc="-1">
              <a:solidFill>
                <a:srgbClr val="FFFFFF"/>
              </a:solidFill>
              <a:latin typeface="Century Gothic"/>
            </a:endParaRPr>
          </a:p>
        </p:txBody>
      </p:sp>
      <p:sp>
        <p:nvSpPr>
          <p:cNvPr id="29" name="PlaceHolder 2"/>
          <p:cNvSpPr>
            <a:spLocks noGrp="1"/>
          </p:cNvSpPr>
          <p:nvPr>
            <p:ph/>
          </p:nvPr>
        </p:nvSpPr>
        <p:spPr>
          <a:xfrm>
            <a:off x="1103400" y="2053080"/>
            <a:ext cx="436572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30" name="PlaceHolder 3"/>
          <p:cNvSpPr>
            <a:spLocks noGrp="1"/>
          </p:cNvSpPr>
          <p:nvPr>
            <p:ph/>
          </p:nvPr>
        </p:nvSpPr>
        <p:spPr>
          <a:xfrm>
            <a:off x="5687640" y="2053080"/>
            <a:ext cx="436572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31" name="PlaceHolder 4"/>
          <p:cNvSpPr>
            <a:spLocks noGrp="1"/>
          </p:cNvSpPr>
          <p:nvPr>
            <p:ph/>
          </p:nvPr>
        </p:nvSpPr>
        <p:spPr>
          <a:xfrm>
            <a:off x="1103400" y="4244400"/>
            <a:ext cx="8946360" cy="2000880"/>
          </a:xfrm>
          <a:prstGeom prst="rect">
            <a:avLst/>
          </a:prstGeom>
          <a:noFill/>
          <a:ln w="0">
            <a:noFill/>
          </a:ln>
        </p:spPr>
        <p:txBody>
          <a:bodyPr lIns="0" tIns="0" rIns="0" bIns="0" anchor="t">
            <a:normAutofit/>
          </a:bodyPr>
          <a:lstStyle/>
          <a:p>
            <a:endParaRPr lang="en-US" sz="2000" b="0" strike="noStrike" spc="-1">
              <a:solidFill>
                <a:srgbClr val="FFFFFF"/>
              </a:solidFill>
              <a:latin typeface="Century Gothic"/>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0671A934-DA8D-4A21-BB71-E94AB6D693A6}"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18"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png"/><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pic>
        <p:nvPicPr>
          <p:cNvPr id="11" name="Picture 7"/>
          <p:cNvPicPr/>
          <p:nvPr/>
        </p:nvPicPr>
        <p:blipFill>
          <a:blip r:embed="rId15"/>
          <a:srcRect l="3610"/>
          <a:stretch/>
        </p:blipFill>
        <p:spPr>
          <a:xfrm>
            <a:off x="0" y="2669760"/>
            <a:ext cx="4036680" cy="4187880"/>
          </a:xfrm>
          <a:prstGeom prst="rect">
            <a:avLst/>
          </a:prstGeom>
          <a:ln w="0">
            <a:noFill/>
          </a:ln>
        </p:spPr>
      </p:pic>
      <p:pic>
        <p:nvPicPr>
          <p:cNvPr id="12" name="Picture 6"/>
          <p:cNvPicPr/>
          <p:nvPr/>
        </p:nvPicPr>
        <p:blipFill>
          <a:blip r:embed="rId16"/>
          <a:srcRect l="35647"/>
          <a:stretch/>
        </p:blipFill>
        <p:spPr>
          <a:xfrm>
            <a:off x="0" y="2892240"/>
            <a:ext cx="1522080" cy="2365200"/>
          </a:xfrm>
          <a:prstGeom prst="rect">
            <a:avLst/>
          </a:prstGeom>
          <a:ln w="0">
            <a:noFill/>
          </a:ln>
        </p:spPr>
      </p:pic>
      <p:sp>
        <p:nvSpPr>
          <p:cNvPr id="2" name="Oval 15"/>
          <p:cNvSpPr/>
          <p:nvPr/>
        </p:nvSpPr>
        <p:spPr>
          <a:xfrm>
            <a:off x="8609040" y="1676520"/>
            <a:ext cx="2819160" cy="281916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st="25560" dir="54000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p:cNvPicPr/>
          <p:nvPr/>
        </p:nvPicPr>
        <p:blipFill>
          <a:blip r:embed="rId17"/>
          <a:srcRect t="28812"/>
          <a:stretch/>
        </p:blipFill>
        <p:spPr>
          <a:xfrm>
            <a:off x="7999560" y="0"/>
            <a:ext cx="1603080" cy="1141200"/>
          </a:xfrm>
          <a:prstGeom prst="rect">
            <a:avLst/>
          </a:prstGeom>
          <a:ln w="0">
            <a:noFill/>
          </a:ln>
        </p:spPr>
      </p:pic>
      <p:pic>
        <p:nvPicPr>
          <p:cNvPr id="4" name="Picture 9"/>
          <p:cNvPicPr/>
          <p:nvPr/>
        </p:nvPicPr>
        <p:blipFill>
          <a:blip r:embed="rId18"/>
          <a:srcRect b="23333"/>
          <a:stretch/>
        </p:blipFill>
        <p:spPr>
          <a:xfrm>
            <a:off x="8605800" y="6095880"/>
            <a:ext cx="993240" cy="761760"/>
          </a:xfrm>
          <a:prstGeom prst="rect">
            <a:avLst/>
          </a:prstGeom>
          <a:ln w="0">
            <a:noFill/>
          </a:ln>
        </p:spPr>
      </p:pic>
      <p:sp>
        <p:nvSpPr>
          <p:cNvPr id="5" name="Rectangle 13"/>
          <p:cNvSpPr/>
          <p:nvPr/>
        </p:nvSpPr>
        <p:spPr>
          <a:xfrm>
            <a:off x="10437840" y="0"/>
            <a:ext cx="685440" cy="1142640"/>
          </a:xfrm>
          <a:prstGeom prst="rect">
            <a:avLst/>
          </a:prstGeom>
          <a:solidFill>
            <a:schemeClr val="accent1"/>
          </a:solidFill>
          <a:ln>
            <a:noFill/>
          </a:ln>
          <a:effectLst>
            <a:outerShdw blurRad="38160" dist="2556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1"/>
          <p:cNvSpPr>
            <a:spLocks noGrp="1"/>
          </p:cNvSpPr>
          <p:nvPr>
            <p:ph type="title"/>
          </p:nvPr>
        </p:nvSpPr>
        <p:spPr>
          <a:xfrm>
            <a:off x="1154880" y="1447920"/>
            <a:ext cx="8825400" cy="3329280"/>
          </a:xfrm>
          <a:prstGeom prst="rect">
            <a:avLst/>
          </a:prstGeom>
          <a:noFill/>
          <a:ln w="0">
            <a:noFill/>
          </a:ln>
        </p:spPr>
        <p:txBody>
          <a:bodyPr anchor="b">
            <a:noAutofit/>
          </a:bodyPr>
          <a:lstStyle/>
          <a:p>
            <a:pPr>
              <a:lnSpc>
                <a:spcPct val="100000"/>
              </a:lnSpc>
              <a:buNone/>
            </a:pPr>
            <a:r>
              <a:rPr lang="en-US" sz="7200" b="0" strike="noStrike" spc="-1">
                <a:solidFill>
                  <a:srgbClr val="EBEBEB"/>
                </a:solidFill>
                <a:latin typeface="Century Gothic"/>
              </a:rPr>
              <a:t>Click to edit Master title style</a:t>
            </a:r>
            <a:endParaRPr lang="en-US" sz="7200" b="0" strike="noStrike" spc="-1">
              <a:solidFill>
                <a:srgbClr val="FFFFFF"/>
              </a:solidFill>
              <a:latin typeface="Century Gothic"/>
            </a:endParaRPr>
          </a:p>
        </p:txBody>
      </p:sp>
      <p:sp>
        <p:nvSpPr>
          <p:cNvPr id="7" name="PlaceHolder 2"/>
          <p:cNvSpPr>
            <a:spLocks noGrp="1"/>
          </p:cNvSpPr>
          <p:nvPr>
            <p:ph type="dt" idx="1"/>
          </p:nvPr>
        </p:nvSpPr>
        <p:spPr>
          <a:xfrm rot="5400000">
            <a:off x="10155600" y="1790640"/>
            <a:ext cx="990360" cy="304560"/>
          </a:xfrm>
          <a:prstGeom prst="rect">
            <a:avLst/>
          </a:prstGeom>
          <a:noFill/>
          <a:ln w="0">
            <a:noFill/>
          </a:ln>
        </p:spPr>
        <p:txBody>
          <a:bodyPr anchor="t">
            <a:noAutofit/>
          </a:bodyPr>
          <a:lstStyle>
            <a:lvl1pPr>
              <a:lnSpc>
                <a:spcPct val="100000"/>
              </a:lnSpc>
              <a:buNone/>
              <a:defRPr lang="en-US" sz="1100" b="0" strike="noStrike" spc="-1">
                <a:solidFill>
                  <a:srgbClr val="FFFFFF">
                    <a:alpha val="60000"/>
                  </a:srgbClr>
                </a:solidFill>
                <a:latin typeface="Century Gothic"/>
              </a:defRPr>
            </a:lvl1pPr>
          </a:lstStyle>
          <a:p>
            <a:pPr>
              <a:lnSpc>
                <a:spcPct val="100000"/>
              </a:lnSpc>
              <a:buNone/>
            </a:pPr>
            <a:r>
              <a:rPr lang="en-US" sz="1100" b="0" strike="noStrike" spc="-1">
                <a:solidFill>
                  <a:srgbClr val="FFFFFF">
                    <a:alpha val="60000"/>
                  </a:srgbClr>
                </a:solidFill>
                <a:latin typeface="Century Gothic"/>
              </a:rPr>
              <a:t>&lt;date/time&gt;</a:t>
            </a:r>
            <a:endParaRPr lang="en-IN" sz="1100" b="0" strike="noStrike" spc="-1">
              <a:latin typeface="Times New Roman"/>
            </a:endParaRPr>
          </a:p>
        </p:txBody>
      </p:sp>
      <p:sp>
        <p:nvSpPr>
          <p:cNvPr id="8" name="PlaceHolder 3"/>
          <p:cNvSpPr>
            <a:spLocks noGrp="1"/>
          </p:cNvSpPr>
          <p:nvPr>
            <p:ph type="ftr" idx="2"/>
          </p:nvPr>
        </p:nvSpPr>
        <p:spPr>
          <a:xfrm rot="5400000">
            <a:off x="8951760" y="3225240"/>
            <a:ext cx="3859560" cy="304560"/>
          </a:xfrm>
          <a:prstGeom prst="rect">
            <a:avLst/>
          </a:prstGeom>
          <a:noFill/>
          <a:ln w="0">
            <a:noFill/>
          </a:ln>
        </p:spPr>
        <p:txBody>
          <a:bodyPr anchor="b">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p>
        </p:txBody>
      </p:sp>
      <p:sp>
        <p:nvSpPr>
          <p:cNvPr id="9" name="PlaceHolder 4"/>
          <p:cNvSpPr>
            <a:spLocks noGrp="1"/>
          </p:cNvSpPr>
          <p:nvPr>
            <p:ph type="sldNum" idx="3"/>
          </p:nvPr>
        </p:nvSpPr>
        <p:spPr>
          <a:xfrm>
            <a:off x="10352520" y="295560"/>
            <a:ext cx="837720" cy="767160"/>
          </a:xfrm>
          <a:prstGeom prst="rect">
            <a:avLst/>
          </a:prstGeom>
          <a:noFill/>
          <a:ln w="0">
            <a:noFill/>
          </a:ln>
        </p:spPr>
        <p:txBody>
          <a:bodyPr anchor="b">
            <a:noAutofit/>
          </a:bodyPr>
          <a:lstStyle>
            <a:lvl1pPr algn="ctr">
              <a:lnSpc>
                <a:spcPct val="100000"/>
              </a:lnSpc>
              <a:buNone/>
              <a:defRPr lang="en-US" sz="2800" b="0" strike="noStrike" spc="-1">
                <a:solidFill>
                  <a:srgbClr val="FFFFFF"/>
                </a:solidFill>
                <a:latin typeface="Century Gothic"/>
              </a:defRPr>
            </a:lvl1pPr>
          </a:lstStyle>
          <a:p>
            <a:pPr algn="ctr">
              <a:lnSpc>
                <a:spcPct val="100000"/>
              </a:lnSpc>
              <a:buNone/>
            </a:pPr>
            <a:fld id="{63B590EA-E235-4402-B874-8A1082568434}" type="slidenum">
              <a:rPr lang="en-US" sz="2800" b="0" strike="noStrike" spc="-1">
                <a:solidFill>
                  <a:srgbClr val="FFFFFF"/>
                </a:solidFill>
                <a:latin typeface="Century Gothic"/>
              </a:rPr>
              <a:t>‹#›</a:t>
            </a:fld>
            <a:endParaRPr lang="en-IN" sz="2800" b="0" strike="noStrike" spc="-1">
              <a:latin typeface="Times New Roman"/>
            </a:endParaRPr>
          </a:p>
        </p:txBody>
      </p:sp>
      <p:sp>
        <p:nvSpPr>
          <p:cNvPr id="10"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000" b="0" strike="noStrike" spc="-1">
                <a:solidFill>
                  <a:srgbClr val="FFFFFF"/>
                </a:solidFill>
                <a:latin typeface="Century Gothic"/>
              </a:rPr>
              <a:t>Click to edit the outline text format</a:t>
            </a:r>
          </a:p>
          <a:p>
            <a:pPr marL="864000" lvl="1" indent="-324000">
              <a:spcBef>
                <a:spcPts val="1134"/>
              </a:spcBef>
              <a:buClr>
                <a:srgbClr val="000000"/>
              </a:buClr>
              <a:buSzPct val="75000"/>
              <a:buFont typeface="Symbol" charset="2"/>
              <a:buChar char=""/>
            </a:pPr>
            <a:r>
              <a:rPr lang="en-US" sz="1600" b="0" strike="noStrike" spc="-1">
                <a:solidFill>
                  <a:srgbClr val="FFFFFF"/>
                </a:solidFill>
                <a:latin typeface="Century Gothic"/>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FFFFFF"/>
                </a:solidFill>
                <a:latin typeface="Century Gothic"/>
              </a:rPr>
              <a:t>Third Outline Level</a:t>
            </a:r>
          </a:p>
          <a:p>
            <a:pPr marL="1728000" lvl="3" indent="-216000">
              <a:spcBef>
                <a:spcPts val="567"/>
              </a:spcBef>
              <a:buClr>
                <a:srgbClr val="000000"/>
              </a:buClr>
              <a:buSzPct val="75000"/>
              <a:buFont typeface="Symbol" charset="2"/>
              <a:buChar char=""/>
            </a:pPr>
            <a:r>
              <a:rPr lang="en-US" sz="1400" b="0" strike="noStrike" spc="-1">
                <a:solidFill>
                  <a:srgbClr val="FFFFFF"/>
                </a:solidFill>
                <a:latin typeface="Century Gothic"/>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Century Gothic"/>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Century Gothic"/>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Century Gothic"/>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pic>
        <p:nvPicPr>
          <p:cNvPr id="47" name="Picture 7"/>
          <p:cNvPicPr/>
          <p:nvPr/>
        </p:nvPicPr>
        <p:blipFill>
          <a:blip r:embed="rId15"/>
          <a:srcRect l="3610"/>
          <a:stretch/>
        </p:blipFill>
        <p:spPr>
          <a:xfrm>
            <a:off x="0" y="2669760"/>
            <a:ext cx="4036680" cy="4187880"/>
          </a:xfrm>
          <a:prstGeom prst="rect">
            <a:avLst/>
          </a:prstGeom>
          <a:ln w="0">
            <a:noFill/>
          </a:ln>
        </p:spPr>
      </p:pic>
      <p:pic>
        <p:nvPicPr>
          <p:cNvPr id="48" name="Picture 6"/>
          <p:cNvPicPr/>
          <p:nvPr/>
        </p:nvPicPr>
        <p:blipFill>
          <a:blip r:embed="rId16"/>
          <a:srcRect l="35647"/>
          <a:stretch/>
        </p:blipFill>
        <p:spPr>
          <a:xfrm>
            <a:off x="0" y="2892240"/>
            <a:ext cx="1522080" cy="2365200"/>
          </a:xfrm>
          <a:prstGeom prst="rect">
            <a:avLst/>
          </a:prstGeom>
          <a:ln w="0">
            <a:noFill/>
          </a:ln>
        </p:spPr>
      </p:pic>
      <p:sp>
        <p:nvSpPr>
          <p:cNvPr id="49" name="Oval 15"/>
          <p:cNvSpPr/>
          <p:nvPr/>
        </p:nvSpPr>
        <p:spPr>
          <a:xfrm>
            <a:off x="8609040" y="1676520"/>
            <a:ext cx="2819160" cy="281916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st="25560" dir="54000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50" name="Picture 8"/>
          <p:cNvPicPr/>
          <p:nvPr/>
        </p:nvPicPr>
        <p:blipFill>
          <a:blip r:embed="rId17"/>
          <a:srcRect t="28812"/>
          <a:stretch/>
        </p:blipFill>
        <p:spPr>
          <a:xfrm>
            <a:off x="7999560" y="0"/>
            <a:ext cx="1603080" cy="1141200"/>
          </a:xfrm>
          <a:prstGeom prst="rect">
            <a:avLst/>
          </a:prstGeom>
          <a:ln w="0">
            <a:noFill/>
          </a:ln>
        </p:spPr>
      </p:pic>
      <p:pic>
        <p:nvPicPr>
          <p:cNvPr id="51" name="Picture 9"/>
          <p:cNvPicPr/>
          <p:nvPr/>
        </p:nvPicPr>
        <p:blipFill>
          <a:blip r:embed="rId18"/>
          <a:srcRect b="23333"/>
          <a:stretch/>
        </p:blipFill>
        <p:spPr>
          <a:xfrm>
            <a:off x="8605800" y="6095880"/>
            <a:ext cx="993240" cy="761760"/>
          </a:xfrm>
          <a:prstGeom prst="rect">
            <a:avLst/>
          </a:prstGeom>
          <a:ln w="0">
            <a:noFill/>
          </a:ln>
        </p:spPr>
      </p:pic>
      <p:sp>
        <p:nvSpPr>
          <p:cNvPr id="52" name="Rectangle 13"/>
          <p:cNvSpPr/>
          <p:nvPr/>
        </p:nvSpPr>
        <p:spPr>
          <a:xfrm>
            <a:off x="10437840" y="0"/>
            <a:ext cx="685440" cy="1142640"/>
          </a:xfrm>
          <a:prstGeom prst="rect">
            <a:avLst/>
          </a:prstGeom>
          <a:solidFill>
            <a:schemeClr val="accent1"/>
          </a:solidFill>
          <a:ln>
            <a:noFill/>
          </a:ln>
          <a:effectLst>
            <a:outerShdw blurRad="38160" dist="2556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3" name="PlaceHolder 1"/>
          <p:cNvSpPr>
            <a:spLocks noGrp="1"/>
          </p:cNvSpPr>
          <p:nvPr>
            <p:ph type="title"/>
          </p:nvPr>
        </p:nvSpPr>
        <p:spPr>
          <a:xfrm>
            <a:off x="646200" y="452880"/>
            <a:ext cx="9404280" cy="1400040"/>
          </a:xfrm>
          <a:prstGeom prst="rect">
            <a:avLst/>
          </a:prstGeom>
          <a:noFill/>
          <a:ln w="0">
            <a:noFill/>
          </a:ln>
        </p:spPr>
        <p:txBody>
          <a:bodyPr anchor="t">
            <a:noAutofit/>
          </a:bodyPr>
          <a:lstStyle/>
          <a:p>
            <a:pPr>
              <a:lnSpc>
                <a:spcPct val="100000"/>
              </a:lnSpc>
              <a:buNone/>
            </a:pPr>
            <a:r>
              <a:rPr lang="en-US" sz="4200" b="0" strike="noStrike" spc="-1">
                <a:solidFill>
                  <a:srgbClr val="EBEBEB"/>
                </a:solidFill>
                <a:latin typeface="Century Gothic"/>
              </a:rPr>
              <a:t>Click to edit Master title style</a:t>
            </a:r>
            <a:endParaRPr lang="en-US" sz="4200" b="0" strike="noStrike" spc="-1">
              <a:solidFill>
                <a:srgbClr val="FFFFFF"/>
              </a:solidFill>
              <a:latin typeface="Century Gothic"/>
            </a:endParaRPr>
          </a:p>
        </p:txBody>
      </p:sp>
      <p:sp>
        <p:nvSpPr>
          <p:cNvPr id="54" name="PlaceHolder 2"/>
          <p:cNvSpPr>
            <a:spLocks noGrp="1"/>
          </p:cNvSpPr>
          <p:nvPr>
            <p:ph type="body"/>
          </p:nvPr>
        </p:nvSpPr>
        <p:spPr>
          <a:xfrm>
            <a:off x="1103400" y="2053080"/>
            <a:ext cx="8946360" cy="4195080"/>
          </a:xfrm>
          <a:prstGeom prst="rect">
            <a:avLst/>
          </a:prstGeom>
          <a:noFill/>
          <a:ln w="0">
            <a:noFill/>
          </a:ln>
        </p:spPr>
        <p:txBody>
          <a:bodyPr anchor="t">
            <a:noAutofit/>
          </a:bodyPr>
          <a:lstStyle/>
          <a:p>
            <a:pPr marL="343080" indent="-343080">
              <a:lnSpc>
                <a:spcPct val="100000"/>
              </a:lnSpc>
              <a:spcBef>
                <a:spcPts val="1001"/>
              </a:spcBef>
              <a:buClr>
                <a:srgbClr val="8AD0D6"/>
              </a:buClr>
              <a:buSzPct val="80000"/>
              <a:buFont typeface="Wingdings 3" charset="2"/>
              <a:buChar char=""/>
            </a:pPr>
            <a:r>
              <a:rPr lang="en-US" sz="2000" b="0" strike="noStrike" spc="-1">
                <a:solidFill>
                  <a:srgbClr val="FFFFFF"/>
                </a:solidFill>
                <a:latin typeface="Century Gothic"/>
              </a:rPr>
              <a:t>Click to edit Master text styles</a:t>
            </a:r>
          </a:p>
          <a:p>
            <a:pPr marL="743040" lvl="1" indent="-285840">
              <a:lnSpc>
                <a:spcPct val="100000"/>
              </a:lnSpc>
              <a:spcBef>
                <a:spcPts val="1001"/>
              </a:spcBef>
              <a:buClr>
                <a:srgbClr val="8AD0D6"/>
              </a:buClr>
              <a:buSzPct val="80000"/>
              <a:buFont typeface="Wingdings 3" charset="2"/>
              <a:buChar char=""/>
            </a:pPr>
            <a:r>
              <a:rPr lang="en-US" sz="1800" b="0" strike="noStrike" spc="-1">
                <a:solidFill>
                  <a:srgbClr val="FFFFFF"/>
                </a:solidFill>
                <a:latin typeface="Century Gothic"/>
              </a:rPr>
              <a:t>Second level</a:t>
            </a:r>
          </a:p>
          <a:p>
            <a:pPr marL="1143000" lvl="2" indent="-228600">
              <a:lnSpc>
                <a:spcPct val="100000"/>
              </a:lnSpc>
              <a:spcBef>
                <a:spcPts val="1001"/>
              </a:spcBef>
              <a:buClr>
                <a:srgbClr val="8AD0D6"/>
              </a:buClr>
              <a:buSzPct val="80000"/>
              <a:buFont typeface="Wingdings 3" charset="2"/>
              <a:buChar char=""/>
            </a:pPr>
            <a:r>
              <a:rPr lang="en-US" sz="1600" b="0" strike="noStrike" spc="-1">
                <a:solidFill>
                  <a:srgbClr val="FFFFFF"/>
                </a:solidFill>
                <a:latin typeface="Century Gothic"/>
              </a:rPr>
              <a:t>Third level</a:t>
            </a:r>
          </a:p>
          <a:p>
            <a:pPr marL="1600200" lvl="3" indent="-228600">
              <a:lnSpc>
                <a:spcPct val="100000"/>
              </a:lnSpc>
              <a:spcBef>
                <a:spcPts val="1001"/>
              </a:spcBef>
              <a:buClr>
                <a:srgbClr val="8AD0D6"/>
              </a:buClr>
              <a:buSzPct val="80000"/>
              <a:buFont typeface="Wingdings 3" charset="2"/>
              <a:buChar char=""/>
            </a:pPr>
            <a:r>
              <a:rPr lang="en-US" sz="1400" b="0" strike="noStrike" spc="-1">
                <a:solidFill>
                  <a:srgbClr val="FFFFFF"/>
                </a:solidFill>
                <a:latin typeface="Century Gothic"/>
              </a:rPr>
              <a:t>Fourth level</a:t>
            </a:r>
          </a:p>
          <a:p>
            <a:pPr marL="2057400" lvl="4" indent="-228600">
              <a:lnSpc>
                <a:spcPct val="100000"/>
              </a:lnSpc>
              <a:spcBef>
                <a:spcPts val="1001"/>
              </a:spcBef>
              <a:buClr>
                <a:srgbClr val="8AD0D6"/>
              </a:buClr>
              <a:buSzPct val="80000"/>
              <a:buFont typeface="Wingdings 3" charset="2"/>
              <a:buChar char=""/>
            </a:pPr>
            <a:r>
              <a:rPr lang="en-US" sz="1400" b="0" strike="noStrike" spc="-1">
                <a:solidFill>
                  <a:srgbClr val="FFFFFF"/>
                </a:solidFill>
                <a:latin typeface="Century Gothic"/>
              </a:rPr>
              <a:t>Fifth level</a:t>
            </a:r>
          </a:p>
        </p:txBody>
      </p:sp>
      <p:sp>
        <p:nvSpPr>
          <p:cNvPr id="55" name="PlaceHolder 3"/>
          <p:cNvSpPr>
            <a:spLocks noGrp="1"/>
          </p:cNvSpPr>
          <p:nvPr>
            <p:ph type="dt" idx="4"/>
          </p:nvPr>
        </p:nvSpPr>
        <p:spPr>
          <a:xfrm rot="5400000">
            <a:off x="10155600" y="1790640"/>
            <a:ext cx="990360" cy="304560"/>
          </a:xfrm>
          <a:prstGeom prst="rect">
            <a:avLst/>
          </a:prstGeom>
          <a:noFill/>
          <a:ln w="0">
            <a:noFill/>
          </a:ln>
        </p:spPr>
        <p:txBody>
          <a:bodyPr anchor="t">
            <a:noAutofit/>
          </a:bodyPr>
          <a:lstStyle>
            <a:lvl1pPr>
              <a:lnSpc>
                <a:spcPct val="100000"/>
              </a:lnSpc>
              <a:buNone/>
              <a:defRPr lang="en-US" sz="1100" b="0" strike="noStrike" spc="-1">
                <a:solidFill>
                  <a:srgbClr val="FFFFFF">
                    <a:alpha val="60000"/>
                  </a:srgbClr>
                </a:solidFill>
                <a:latin typeface="Century Gothic"/>
              </a:defRPr>
            </a:lvl1pPr>
          </a:lstStyle>
          <a:p>
            <a:pPr>
              <a:lnSpc>
                <a:spcPct val="100000"/>
              </a:lnSpc>
              <a:buNone/>
            </a:pPr>
            <a:r>
              <a:rPr lang="en-US" sz="1100" b="0" strike="noStrike" spc="-1">
                <a:solidFill>
                  <a:srgbClr val="FFFFFF">
                    <a:alpha val="60000"/>
                  </a:srgbClr>
                </a:solidFill>
                <a:latin typeface="Century Gothic"/>
              </a:rPr>
              <a:t>&lt;date/time&gt;</a:t>
            </a:r>
            <a:endParaRPr lang="en-IN" sz="1100" b="0" strike="noStrike" spc="-1">
              <a:latin typeface="Times New Roman"/>
            </a:endParaRPr>
          </a:p>
        </p:txBody>
      </p:sp>
      <p:sp>
        <p:nvSpPr>
          <p:cNvPr id="56" name="PlaceHolder 4"/>
          <p:cNvSpPr>
            <a:spLocks noGrp="1"/>
          </p:cNvSpPr>
          <p:nvPr>
            <p:ph type="ftr" idx="5"/>
          </p:nvPr>
        </p:nvSpPr>
        <p:spPr>
          <a:xfrm rot="5400000">
            <a:off x="8951760" y="3225240"/>
            <a:ext cx="3859560" cy="304560"/>
          </a:xfrm>
          <a:prstGeom prst="rect">
            <a:avLst/>
          </a:prstGeom>
          <a:noFill/>
          <a:ln w="0">
            <a:noFill/>
          </a:ln>
        </p:spPr>
        <p:txBody>
          <a:bodyPr anchor="b">
            <a:noAutofit/>
          </a:bodyPr>
          <a:lstStyle>
            <a:lvl1pPr algn="ctr">
              <a:buNone/>
              <a:defRPr lang="en-IN" sz="1400" b="0" strike="noStrike" spc="-1">
                <a:latin typeface="Times New Roman"/>
              </a:defRPr>
            </a:lvl1pPr>
          </a:lstStyle>
          <a:p>
            <a:pPr algn="ctr">
              <a:buNone/>
            </a:pPr>
            <a:r>
              <a:rPr lang="en-IN" sz="1400" b="0" strike="noStrike" spc="-1">
                <a:latin typeface="Times New Roman"/>
              </a:rPr>
              <a:t>&lt;footer&gt;</a:t>
            </a:r>
          </a:p>
        </p:txBody>
      </p:sp>
      <p:sp>
        <p:nvSpPr>
          <p:cNvPr id="57" name="PlaceHolder 5"/>
          <p:cNvSpPr>
            <a:spLocks noGrp="1"/>
          </p:cNvSpPr>
          <p:nvPr>
            <p:ph type="sldNum" idx="6"/>
          </p:nvPr>
        </p:nvSpPr>
        <p:spPr>
          <a:xfrm>
            <a:off x="10352520" y="295560"/>
            <a:ext cx="837720" cy="767160"/>
          </a:xfrm>
          <a:prstGeom prst="rect">
            <a:avLst/>
          </a:prstGeom>
          <a:noFill/>
          <a:ln w="0">
            <a:noFill/>
          </a:ln>
        </p:spPr>
        <p:txBody>
          <a:bodyPr anchor="b">
            <a:noAutofit/>
          </a:bodyPr>
          <a:lstStyle>
            <a:lvl1pPr algn="ctr">
              <a:lnSpc>
                <a:spcPct val="100000"/>
              </a:lnSpc>
              <a:buNone/>
              <a:defRPr lang="en-US" sz="2800" b="0" strike="noStrike" spc="-1">
                <a:solidFill>
                  <a:srgbClr val="FFFFFF"/>
                </a:solidFill>
                <a:latin typeface="Century Gothic"/>
              </a:defRPr>
            </a:lvl1pPr>
          </a:lstStyle>
          <a:p>
            <a:pPr algn="ctr">
              <a:lnSpc>
                <a:spcPct val="100000"/>
              </a:lnSpc>
              <a:buNone/>
            </a:pPr>
            <a:fld id="{2C2D4D87-B090-4094-9305-5F7A9B4AA251}" type="slidenum">
              <a:rPr lang="en-US" sz="2800" b="0" strike="noStrike" spc="-1">
                <a:solidFill>
                  <a:srgbClr val="FFFFFF"/>
                </a:solidFill>
                <a:latin typeface="Century Gothic"/>
              </a:rPr>
              <a:t>‹#›</a:t>
            </a:fld>
            <a:endParaRPr lang="en-IN" sz="2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s://iaarbook.github.io/vision-por-computadora/" TargetMode="External"/><Relationship Id="rId2" Type="http://schemas.openxmlformats.org/officeDocument/2006/relationships/image" Target="../media/image11.jpeg"/><Relationship Id="rId1" Type="http://schemas.openxmlformats.org/officeDocument/2006/relationships/slideLayout" Target="../slideLayouts/slideLayout14.xml"/><Relationship Id="rId4" Type="http://schemas.openxmlformats.org/officeDocument/2006/relationships/hyperlink" Target="https://creativecommons.org/licenses/by-nc/3.0/"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technofaq.org/posts/2020/01/speech-recognition-trends-in-2020/" TargetMode="External"/><Relationship Id="rId2" Type="http://schemas.openxmlformats.org/officeDocument/2006/relationships/image" Target="../media/image18.jpeg"/><Relationship Id="rId1" Type="http://schemas.openxmlformats.org/officeDocument/2006/relationships/slideLayout" Target="../slideLayouts/slideLayout14.xml"/><Relationship Id="rId4" Type="http://schemas.openxmlformats.org/officeDocument/2006/relationships/hyperlink" Target="https://creativecommons.org/licenses/by-nc-sa/3.0/"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jpralves.net/post/2020/05/14/speeding-up-long-range-coherent-lidar.html" TargetMode="External"/><Relationship Id="rId2" Type="http://schemas.openxmlformats.org/officeDocument/2006/relationships/image" Target="../media/image25.jpeg"/><Relationship Id="rId1" Type="http://schemas.openxmlformats.org/officeDocument/2006/relationships/slideLayout" Target="../slideLayouts/slideLayout14.xml"/><Relationship Id="rId4" Type="http://schemas.openxmlformats.org/officeDocument/2006/relationships/hyperlink" Target="https://creativecommons.org/licenses/by-nc-nd/3.0/"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94" name="Picture 13"/>
          <p:cNvSpPr/>
          <p:nvPr/>
        </p:nvSpPr>
        <p:spPr>
          <a:xfrm>
            <a:off x="0" y="0"/>
            <a:ext cx="4059720" cy="5019840"/>
          </a:xfrm>
          <a:custGeom>
            <a:avLst/>
            <a:gdLst/>
            <a:ahLst/>
            <a:cxnLst/>
            <a:rect l="l" t="t" r="r" b="b"/>
            <a:pathLst>
              <a:path w="4060014" h="5020241">
                <a:moveTo>
                  <a:pt x="0" y="0"/>
                </a:moveTo>
                <a:lnTo>
                  <a:pt x="4060014" y="0"/>
                </a:lnTo>
                <a:lnTo>
                  <a:pt x="4060014" y="451006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sp>
      <p:sp>
        <p:nvSpPr>
          <p:cNvPr id="95" name="Freeform 16"/>
          <p:cNvSpPr/>
          <p:nvPr/>
        </p:nvSpPr>
        <p:spPr>
          <a:xfrm>
            <a:off x="8719920" y="3753720"/>
            <a:ext cx="3471840" cy="825480"/>
          </a:xfrm>
          <a:custGeom>
            <a:avLst/>
            <a:gdLst/>
            <a:ahLst/>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w="0">
            <a:noFill/>
          </a:ln>
        </p:spPr>
        <p:style>
          <a:lnRef idx="0">
            <a:scrgbClr r="0" g="0" b="0"/>
          </a:lnRef>
          <a:fillRef idx="0">
            <a:scrgbClr r="0" g="0" b="0"/>
          </a:fillRef>
          <a:effectRef idx="0">
            <a:scrgbClr r="0" g="0" b="0"/>
          </a:effectRef>
          <a:fontRef idx="minor"/>
        </p:style>
      </p:sp>
      <p:sp>
        <p:nvSpPr>
          <p:cNvPr id="96" name="Freeform: Shape 18"/>
          <p:cNvSpPr/>
          <p:nvPr/>
        </p:nvSpPr>
        <p:spPr>
          <a:xfrm>
            <a:off x="0" y="4055400"/>
            <a:ext cx="12191760" cy="2802240"/>
          </a:xfrm>
          <a:custGeom>
            <a:avLst/>
            <a:gdLst/>
            <a:ahLst/>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blipFill rotWithShape="0">
            <a:blip r:embed="rId2"/>
            <a:srcRect/>
            <a:stretch/>
          </a:blipFill>
          <a:ln>
            <a:noFill/>
          </a:ln>
        </p:spPr>
        <p:style>
          <a:lnRef idx="2">
            <a:schemeClr val="accent1">
              <a:shade val="50000"/>
            </a:schemeClr>
          </a:lnRef>
          <a:fillRef idx="1003">
            <a:schemeClr val="dk2"/>
          </a:fillRef>
          <a:effectRef idx="0">
            <a:schemeClr val="accent1"/>
          </a:effectRef>
          <a:fontRef idx="minor"/>
        </p:style>
      </p:sp>
      <p:sp>
        <p:nvSpPr>
          <p:cNvPr id="97" name="PlaceHolder 1"/>
          <p:cNvSpPr>
            <a:spLocks noGrp="1"/>
          </p:cNvSpPr>
          <p:nvPr>
            <p:ph type="title"/>
          </p:nvPr>
        </p:nvSpPr>
        <p:spPr>
          <a:xfrm>
            <a:off x="4781262" y="2329920"/>
            <a:ext cx="6975309" cy="1197000"/>
          </a:xfrm>
          <a:prstGeom prst="rect">
            <a:avLst/>
          </a:prstGeom>
          <a:noFill/>
          <a:ln w="0">
            <a:noFill/>
          </a:ln>
        </p:spPr>
        <p:txBody>
          <a:bodyPr anchor="b">
            <a:normAutofit fontScale="90000"/>
          </a:bodyPr>
          <a:lstStyle/>
          <a:p>
            <a:pPr>
              <a:lnSpc>
                <a:spcPct val="90000"/>
              </a:lnSpc>
              <a:buNone/>
            </a:pPr>
            <a:r>
              <a:rPr lang="en-US" sz="4100" b="0" strike="noStrike" spc="-1" dirty="0">
                <a:solidFill>
                  <a:srgbClr val="FFFFFF"/>
                </a:solidFill>
                <a:latin typeface="Century Gothic"/>
              </a:rPr>
              <a:t>VISION-DRIVEN REAL-TIME WALL SURFACE IMPERFECTION DETECTION ON EMBEDDED PLATFORM</a:t>
            </a:r>
          </a:p>
        </p:txBody>
      </p:sp>
      <p:sp>
        <p:nvSpPr>
          <p:cNvPr id="98" name="TextBox 10"/>
          <p:cNvSpPr/>
          <p:nvPr/>
        </p:nvSpPr>
        <p:spPr>
          <a:xfrm>
            <a:off x="636840" y="5722200"/>
            <a:ext cx="10407240" cy="48744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nSpc>
                <a:spcPct val="90000"/>
              </a:lnSpc>
              <a:spcBef>
                <a:spcPts val="1001"/>
              </a:spcBef>
              <a:buNone/>
            </a:pPr>
            <a:r>
              <a:rPr lang="en-US" sz="2400" b="0" strike="noStrike" cap="all" spc="-1">
                <a:solidFill>
                  <a:srgbClr val="F7F7F7"/>
                </a:solidFill>
                <a:latin typeface="Georgia"/>
              </a:rPr>
              <a:t>GUIDED BY:</a:t>
            </a:r>
            <a:endParaRPr lang="en-IN" sz="2400" b="0" strike="noStrike" spc="-1">
              <a:latin typeface="Arial"/>
            </a:endParaRPr>
          </a:p>
          <a:p>
            <a:pPr>
              <a:lnSpc>
                <a:spcPct val="90000"/>
              </a:lnSpc>
              <a:spcBef>
                <a:spcPts val="1001"/>
              </a:spcBef>
              <a:buNone/>
            </a:pPr>
            <a:r>
              <a:rPr lang="en-US" sz="2400" b="0" strike="noStrike" cap="all" spc="-1">
                <a:solidFill>
                  <a:srgbClr val="F7F7F7"/>
                </a:solidFill>
                <a:latin typeface="Georgia"/>
              </a:rPr>
              <a:t>Dr. Sheena Christabel Praveen</a:t>
            </a:r>
            <a:endParaRPr lang="en-IN" sz="2400" b="0" strike="noStrike" spc="-1">
              <a:latin typeface="Arial"/>
            </a:endParaRPr>
          </a:p>
        </p:txBody>
      </p:sp>
      <p:sp>
        <p:nvSpPr>
          <p:cNvPr id="99" name="PlaceHolder 2"/>
          <p:cNvSpPr>
            <a:spLocks noGrp="1"/>
          </p:cNvSpPr>
          <p:nvPr>
            <p:ph type="sldNum" idx="7"/>
          </p:nvPr>
        </p:nvSpPr>
        <p:spPr>
          <a:xfrm>
            <a:off x="11135880" y="5826600"/>
            <a:ext cx="837720" cy="833040"/>
          </a:xfrm>
          <a:prstGeom prst="rect">
            <a:avLst/>
          </a:prstGeom>
          <a:noFill/>
          <a:ln w="0">
            <a:noFill/>
          </a:ln>
        </p:spPr>
        <p:txBody>
          <a:bodyPr anchor="b">
            <a:normAutofit/>
          </a:bodyPr>
          <a:lstStyle>
            <a:lvl1pPr algn="ctr">
              <a:lnSpc>
                <a:spcPct val="100000"/>
              </a:lnSpc>
              <a:spcAft>
                <a:spcPts val="601"/>
              </a:spcAft>
              <a:buNone/>
              <a:defRPr lang="en-US" sz="2800" b="0" strike="noStrike" spc="-1">
                <a:solidFill>
                  <a:srgbClr val="FFFFFF"/>
                </a:solidFill>
                <a:latin typeface="Century Gothic"/>
              </a:defRPr>
            </a:lvl1pPr>
          </a:lstStyle>
          <a:p>
            <a:pPr algn="ctr">
              <a:lnSpc>
                <a:spcPct val="100000"/>
              </a:lnSpc>
              <a:spcAft>
                <a:spcPts val="601"/>
              </a:spcAft>
              <a:buNone/>
            </a:pPr>
            <a:fld id="{FA6C3A31-E635-4FE7-8539-615581DF3A9C}" type="slidenum">
              <a:rPr lang="en-US" sz="2800" b="0" strike="noStrike" spc="-1">
                <a:solidFill>
                  <a:srgbClr val="FFFFFF"/>
                </a:solidFill>
                <a:latin typeface="Century Gothic"/>
              </a:rPr>
              <a:t>1</a:t>
            </a:fld>
            <a:endParaRPr lang="en-IN" sz="2800" b="0" strike="noStrike" spc="-1">
              <a:latin typeface="Times New Roman"/>
            </a:endParaRPr>
          </a:p>
        </p:txBody>
      </p:sp>
      <p:sp>
        <p:nvSpPr>
          <p:cNvPr id="100" name="TextBox 8"/>
          <p:cNvSpPr/>
          <p:nvPr/>
        </p:nvSpPr>
        <p:spPr>
          <a:xfrm>
            <a:off x="7242120" y="4509000"/>
            <a:ext cx="4151880" cy="260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50000"/>
              </a:lnSpc>
              <a:spcAft>
                <a:spcPts val="601"/>
              </a:spcAft>
              <a:buNone/>
            </a:pPr>
            <a:r>
              <a:rPr lang="en-US" sz="2000" b="1" strike="noStrike" spc="-1">
                <a:solidFill>
                  <a:srgbClr val="FFFFFF"/>
                </a:solidFill>
                <a:latin typeface="Georgia"/>
              </a:rPr>
              <a:t>TEAM MEMBERS</a:t>
            </a:r>
            <a:endParaRPr lang="en-IN" sz="2000" b="0" strike="noStrike" spc="-1">
              <a:latin typeface="Arial"/>
            </a:endParaRPr>
          </a:p>
          <a:p>
            <a:pPr>
              <a:lnSpc>
                <a:spcPct val="150000"/>
              </a:lnSpc>
              <a:spcAft>
                <a:spcPts val="601"/>
              </a:spcAft>
              <a:buNone/>
            </a:pPr>
            <a:r>
              <a:rPr lang="en-US" sz="2000" b="0" strike="noStrike" spc="-1">
                <a:solidFill>
                  <a:srgbClr val="FFFFFF"/>
                </a:solidFill>
                <a:latin typeface="Georgia"/>
              </a:rPr>
              <a:t>ROHIT SURYA B S – 20BEC1159</a:t>
            </a:r>
            <a:endParaRPr lang="en-IN" sz="2000" b="0" strike="noStrike" spc="-1">
              <a:latin typeface="Arial"/>
            </a:endParaRPr>
          </a:p>
          <a:p>
            <a:pPr>
              <a:lnSpc>
                <a:spcPct val="150000"/>
              </a:lnSpc>
              <a:spcAft>
                <a:spcPts val="601"/>
              </a:spcAft>
              <a:buNone/>
            </a:pPr>
            <a:r>
              <a:rPr lang="en-US" sz="2000" b="0" strike="noStrike" spc="-1">
                <a:solidFill>
                  <a:srgbClr val="FFFFFF"/>
                </a:solidFill>
                <a:latin typeface="Georgia"/>
              </a:rPr>
              <a:t>JAYANTH R – 20BEC1176</a:t>
            </a:r>
            <a:endParaRPr lang="en-IN" sz="2000" b="0" strike="noStrike" spc="-1">
              <a:latin typeface="Arial"/>
            </a:endParaRPr>
          </a:p>
          <a:p>
            <a:pPr>
              <a:lnSpc>
                <a:spcPct val="150000"/>
              </a:lnSpc>
              <a:spcAft>
                <a:spcPts val="601"/>
              </a:spcAft>
              <a:buNone/>
            </a:pPr>
            <a:r>
              <a:rPr lang="en-US" sz="2000" b="0" strike="noStrike" spc="-1">
                <a:solidFill>
                  <a:srgbClr val="FFFFFF"/>
                </a:solidFill>
                <a:latin typeface="Georgia"/>
              </a:rPr>
              <a:t>GAUTHAM R – 20BEC1136</a:t>
            </a:r>
            <a:endParaRPr lang="en-IN" sz="2000" b="0" strike="noStrike" spc="-1">
              <a:latin typeface="Arial"/>
            </a:endParaRPr>
          </a:p>
        </p:txBody>
      </p:sp>
      <p:sp>
        <p:nvSpPr>
          <p:cNvPr id="2" name="TextBox 1">
            <a:extLst>
              <a:ext uri="{FF2B5EF4-FFF2-40B4-BE49-F238E27FC236}">
                <a16:creationId xmlns:a16="http://schemas.microsoft.com/office/drawing/2014/main" id="{A8A0D63D-64CD-B75A-E71F-722051112EC5}"/>
              </a:ext>
            </a:extLst>
          </p:cNvPr>
          <p:cNvSpPr txBox="1"/>
          <p:nvPr/>
        </p:nvSpPr>
        <p:spPr>
          <a:xfrm>
            <a:off x="10455840" y="402771"/>
            <a:ext cx="588240" cy="523220"/>
          </a:xfrm>
          <a:prstGeom prst="rect">
            <a:avLst/>
          </a:prstGeom>
          <a:noFill/>
        </p:spPr>
        <p:txBody>
          <a:bodyPr wrap="square" rtlCol="0">
            <a:spAutoFit/>
          </a:bodyPr>
          <a:lstStyle/>
          <a:p>
            <a:pPr algn="ctr"/>
            <a:r>
              <a:rPr lang="en-IN" sz="2800" dirty="0">
                <a:solidFill>
                  <a:schemeClr val="bg1"/>
                </a:solidFill>
                <a:latin typeface="Century Gothic" panose="020B0502020202020204" pitchFamily="34" charset="0"/>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p:cNvSpPr>
          <p:nvPr>
            <p:ph type="title" idx="4294967295"/>
          </p:nvPr>
        </p:nvSpPr>
        <p:spPr>
          <a:xfrm>
            <a:off x="646200" y="452880"/>
            <a:ext cx="9404280" cy="1400040"/>
          </a:xfrm>
          <a:prstGeom prst="rect">
            <a:avLst/>
          </a:prstGeom>
          <a:noFill/>
          <a:ln w="0">
            <a:noFill/>
          </a:ln>
        </p:spPr>
        <p:txBody>
          <a:bodyPr anchor="t">
            <a:noAutofit/>
          </a:bodyPr>
          <a:lstStyle/>
          <a:p>
            <a:pPr>
              <a:lnSpc>
                <a:spcPct val="100000"/>
              </a:lnSpc>
              <a:buNone/>
            </a:pPr>
            <a:r>
              <a:rPr lang="en-US" sz="3600" b="1" strike="noStrike" spc="-1">
                <a:solidFill>
                  <a:srgbClr val="EBEBEB"/>
                </a:solidFill>
                <a:latin typeface="Century Gothic"/>
              </a:rPr>
              <a:t>LITERATURE SURVEY</a:t>
            </a:r>
            <a:endParaRPr lang="en-US" sz="3600" b="0" strike="noStrike" spc="-1">
              <a:solidFill>
                <a:srgbClr val="FFFFFF"/>
              </a:solidFill>
              <a:latin typeface="Century Gothic"/>
            </a:endParaRPr>
          </a:p>
        </p:txBody>
      </p:sp>
      <p:sp>
        <p:nvSpPr>
          <p:cNvPr id="148" name="TextBox 11"/>
          <p:cNvSpPr/>
          <p:nvPr/>
        </p:nvSpPr>
        <p:spPr>
          <a:xfrm>
            <a:off x="435600" y="1188360"/>
            <a:ext cx="3029400" cy="3654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buNone/>
            </a:pPr>
            <a:r>
              <a:rPr lang="en-GB" sz="1800" b="0" strike="noStrike" spc="-1">
                <a:solidFill>
                  <a:srgbClr val="FFFFFF"/>
                </a:solidFill>
                <a:latin typeface="Century Gothic"/>
              </a:rPr>
              <a:t>PAPER - 6</a:t>
            </a:r>
            <a:endParaRPr lang="en-IN" sz="1800" b="0" strike="noStrike" spc="-1">
              <a:latin typeface="Arial"/>
            </a:endParaRPr>
          </a:p>
        </p:txBody>
      </p:sp>
      <p:graphicFrame>
        <p:nvGraphicFramePr>
          <p:cNvPr id="149" name="Content Placeholder 25"/>
          <p:cNvGraphicFramePr/>
          <p:nvPr/>
        </p:nvGraphicFramePr>
        <p:xfrm>
          <a:off x="435600" y="1560240"/>
          <a:ext cx="11476080" cy="5090520"/>
        </p:xfrm>
        <a:graphic>
          <a:graphicData uri="http://schemas.openxmlformats.org/drawingml/2006/table">
            <a:tbl>
              <a:tblPr/>
              <a:tblGrid>
                <a:gridCol w="2769480">
                  <a:extLst>
                    <a:ext uri="{9D8B030D-6E8A-4147-A177-3AD203B41FA5}">
                      <a16:colId xmlns:a16="http://schemas.microsoft.com/office/drawing/2014/main" val="20000"/>
                    </a:ext>
                  </a:extLst>
                </a:gridCol>
                <a:gridCol w="2769480">
                  <a:extLst>
                    <a:ext uri="{9D8B030D-6E8A-4147-A177-3AD203B41FA5}">
                      <a16:colId xmlns:a16="http://schemas.microsoft.com/office/drawing/2014/main" val="20001"/>
                    </a:ext>
                  </a:extLst>
                </a:gridCol>
                <a:gridCol w="2769480">
                  <a:extLst>
                    <a:ext uri="{9D8B030D-6E8A-4147-A177-3AD203B41FA5}">
                      <a16:colId xmlns:a16="http://schemas.microsoft.com/office/drawing/2014/main" val="20002"/>
                    </a:ext>
                  </a:extLst>
                </a:gridCol>
                <a:gridCol w="3167640">
                  <a:extLst>
                    <a:ext uri="{9D8B030D-6E8A-4147-A177-3AD203B41FA5}">
                      <a16:colId xmlns:a16="http://schemas.microsoft.com/office/drawing/2014/main" val="20003"/>
                    </a:ext>
                  </a:extLst>
                </a:gridCol>
              </a:tblGrid>
              <a:tr h="366120">
                <a:tc>
                  <a:txBody>
                    <a:bodyPr/>
                    <a:lstStyle/>
                    <a:p>
                      <a:pPr algn="ctr">
                        <a:lnSpc>
                          <a:spcPct val="100000"/>
                        </a:lnSpc>
                        <a:buNone/>
                      </a:pPr>
                      <a:r>
                        <a:rPr lang="en-GB" sz="1800" b="1" strike="noStrike" spc="-1">
                          <a:solidFill>
                            <a:srgbClr val="FFFFFF"/>
                          </a:solidFill>
                          <a:latin typeface="Century Gothic"/>
                        </a:rPr>
                        <a:t>JOURNAL DETAILS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METHODOLOGY</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ADVANTAGES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DISADVANTAGES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extLst>
                  <a:ext uri="{0D108BD9-81ED-4DB2-BD59-A6C34878D82A}">
                    <a16:rowId xmlns:a16="http://schemas.microsoft.com/office/drawing/2014/main" val="10000"/>
                  </a:ext>
                </a:extLst>
              </a:tr>
              <a:tr h="4715640">
                <a:tc>
                  <a:txBody>
                    <a:bodyPr/>
                    <a:lstStyle/>
                    <a:p>
                      <a:pPr>
                        <a:lnSpc>
                          <a:spcPct val="100000"/>
                        </a:lnSpc>
                        <a:buNone/>
                      </a:pPr>
                      <a:r>
                        <a:rPr lang="en-GB" sz="1600" b="1" strike="noStrike" spc="-1">
                          <a:solidFill>
                            <a:srgbClr val="FFFFFF"/>
                          </a:solidFill>
                          <a:latin typeface="Times New Roman"/>
                        </a:rPr>
                        <a:t>Title:</a:t>
                      </a:r>
                      <a:r>
                        <a:rPr lang="en-GB" sz="1600" b="0" strike="noStrike" spc="-1">
                          <a:solidFill>
                            <a:srgbClr val="FFFFFF"/>
                          </a:solidFill>
                          <a:latin typeface="Times New Roman"/>
                        </a:rPr>
                        <a:t> Vision-based defects detection for bridges using transfer learning and convolutional neural networks</a:t>
                      </a:r>
                      <a:endParaRPr lang="en-IN" sz="1600" b="0" strike="noStrike" spc="-1">
                        <a:latin typeface="Arial"/>
                      </a:endParaRPr>
                    </a:p>
                    <a:p>
                      <a:pPr>
                        <a:lnSpc>
                          <a:spcPct val="100000"/>
                        </a:lnSpc>
                        <a:buNone/>
                      </a:pPr>
                      <a:endParaRPr lang="en-IN" sz="1600" b="0" strike="noStrike" spc="-1">
                        <a:latin typeface="Arial"/>
                      </a:endParaRPr>
                    </a:p>
                    <a:p>
                      <a:pPr>
                        <a:lnSpc>
                          <a:spcPct val="100000"/>
                        </a:lnSpc>
                        <a:buNone/>
                      </a:pPr>
                      <a:r>
                        <a:rPr lang="en-GB" sz="1600" b="1" strike="noStrike" spc="-1">
                          <a:solidFill>
                            <a:srgbClr val="FFFFFF"/>
                          </a:solidFill>
                          <a:latin typeface="Times New Roman"/>
                        </a:rPr>
                        <a:t>Authors:</a:t>
                      </a:r>
                      <a:r>
                        <a:rPr lang="en-GB" sz="1600" b="0" strike="noStrike" spc="-1">
                          <a:solidFill>
                            <a:srgbClr val="FFFFFF"/>
                          </a:solidFill>
                          <a:latin typeface="Times New Roman"/>
                        </a:rPr>
                        <a:t> Jinsong Zhua , Chi Zhanga , Haidong Qib and Ziyue Lua</a:t>
                      </a:r>
                      <a:endParaRPr lang="en-IN" sz="1600" b="0" strike="noStrike" spc="-1">
                        <a:latin typeface="Arial"/>
                      </a:endParaRPr>
                    </a:p>
                    <a:p>
                      <a:pPr>
                        <a:lnSpc>
                          <a:spcPct val="100000"/>
                        </a:lnSpc>
                        <a:buNone/>
                      </a:pPr>
                      <a:endParaRPr lang="en-IN" sz="1600" b="0" strike="noStrike" spc="-1">
                        <a:latin typeface="Arial"/>
                      </a:endParaRPr>
                    </a:p>
                    <a:p>
                      <a:pPr>
                        <a:lnSpc>
                          <a:spcPct val="100000"/>
                        </a:lnSpc>
                        <a:buNone/>
                      </a:pPr>
                      <a:r>
                        <a:rPr lang="en-GB" sz="1600" b="1" strike="noStrike" spc="-1">
                          <a:solidFill>
                            <a:srgbClr val="FFFFFF"/>
                          </a:solidFill>
                          <a:latin typeface="Times New Roman"/>
                        </a:rPr>
                        <a:t>Type:</a:t>
                      </a:r>
                      <a:r>
                        <a:rPr lang="en-GB" sz="1600" b="0" strike="noStrike" spc="-1">
                          <a:solidFill>
                            <a:srgbClr val="FFFFFF"/>
                          </a:solidFill>
                          <a:latin typeface="Times New Roman"/>
                        </a:rPr>
                        <a:t> Journal</a:t>
                      </a:r>
                      <a:endParaRPr lang="en-IN" sz="1600" b="0" strike="noStrike" spc="-1">
                        <a:latin typeface="Arial"/>
                      </a:endParaRPr>
                    </a:p>
                    <a:p>
                      <a:pPr>
                        <a:lnSpc>
                          <a:spcPct val="100000"/>
                        </a:lnSpc>
                        <a:buNone/>
                      </a:pPr>
                      <a:endParaRPr lang="en-IN" sz="1600" b="0" strike="noStrike" spc="-1">
                        <a:latin typeface="Arial"/>
                      </a:endParaRPr>
                    </a:p>
                    <a:p>
                      <a:pPr>
                        <a:lnSpc>
                          <a:spcPct val="100000"/>
                        </a:lnSpc>
                        <a:buNone/>
                        <a:tabLst>
                          <a:tab pos="0" algn="l"/>
                        </a:tabLst>
                      </a:pPr>
                      <a:r>
                        <a:rPr lang="en-GB" sz="1600" b="1" strike="noStrike" spc="-1">
                          <a:solidFill>
                            <a:srgbClr val="FFFFFF"/>
                          </a:solidFill>
                          <a:latin typeface="Times New Roman"/>
                        </a:rPr>
                        <a:t>Name of the Journal: </a:t>
                      </a:r>
                      <a:r>
                        <a:rPr lang="en-IN" sz="1600" b="0" strike="noStrike" spc="-1">
                          <a:solidFill>
                            <a:srgbClr val="FFFFFF"/>
                          </a:solidFill>
                          <a:latin typeface="Times New Roman"/>
                        </a:rPr>
                        <a:t>Structure and Infrastructure Engineering</a:t>
                      </a:r>
                      <a:endParaRPr lang="en-IN" sz="1600" b="0" strike="noStrike" spc="-1">
                        <a:latin typeface="Arial"/>
                      </a:endParaRPr>
                    </a:p>
                    <a:p>
                      <a:pPr>
                        <a:lnSpc>
                          <a:spcPct val="100000"/>
                        </a:lnSpc>
                        <a:buNone/>
                        <a:tabLst>
                          <a:tab pos="0" algn="l"/>
                        </a:tabLst>
                      </a:pPr>
                      <a:endParaRPr lang="en-IN" sz="1600" b="0" strike="noStrike" spc="-1">
                        <a:latin typeface="Arial"/>
                      </a:endParaRPr>
                    </a:p>
                    <a:p>
                      <a:pPr>
                        <a:lnSpc>
                          <a:spcPct val="100000"/>
                        </a:lnSpc>
                        <a:buNone/>
                        <a:tabLst>
                          <a:tab pos="0" algn="l"/>
                        </a:tabLst>
                      </a:pPr>
                      <a:r>
                        <a:rPr lang="en-GB" sz="1600" b="1" strike="noStrike" spc="-1">
                          <a:solidFill>
                            <a:srgbClr val="FFFFFF"/>
                          </a:solidFill>
                          <a:latin typeface="Times New Roman"/>
                        </a:rPr>
                        <a:t>YoP:</a:t>
                      </a:r>
                      <a:r>
                        <a:rPr lang="en-GB" sz="1600" b="0" strike="noStrike" spc="-1">
                          <a:solidFill>
                            <a:srgbClr val="FFFFFF"/>
                          </a:solidFill>
                          <a:latin typeface="Times New Roman"/>
                        </a:rPr>
                        <a:t> 2019</a:t>
                      </a:r>
                      <a:endParaRPr lang="en-IN" sz="1600" b="0" strike="noStrike" spc="-1">
                        <a:latin typeface="Arial"/>
                      </a:endParaRPr>
                    </a:p>
                    <a:p>
                      <a:pPr>
                        <a:lnSpc>
                          <a:spcPct val="100000"/>
                        </a:lnSpc>
                        <a:buNone/>
                        <a:tabLst>
                          <a:tab pos="0" algn="l"/>
                        </a:tabLst>
                      </a:pPr>
                      <a:endParaRPr lang="en-IN" sz="1600" b="0" strike="noStrike" spc="-1">
                        <a:latin typeface="Arial"/>
                      </a:endParaRPr>
                    </a:p>
                    <a:p>
                      <a:pPr>
                        <a:lnSpc>
                          <a:spcPct val="100000"/>
                        </a:lnSpc>
                        <a:buNone/>
                        <a:tabLst>
                          <a:tab pos="0" algn="l"/>
                        </a:tabLst>
                      </a:pPr>
                      <a:endParaRPr lang="en-IN" sz="1600" b="0" strike="noStrike" spc="-1">
                        <a:latin typeface="Arial"/>
                      </a:endParaRPr>
                    </a:p>
                    <a:p>
                      <a:pPr>
                        <a:lnSpc>
                          <a:spcPct val="100000"/>
                        </a:lnSpc>
                        <a:buNone/>
                        <a:tabLst>
                          <a:tab pos="0" algn="l"/>
                        </a:tabLst>
                      </a:pPr>
                      <a:endParaRPr lang="en-IN" sz="16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a:lnSpc>
                          <a:spcPct val="100000"/>
                        </a:lnSpc>
                        <a:buNone/>
                      </a:pPr>
                      <a:r>
                        <a:rPr lang="en-GB" sz="1600" b="0" strike="noStrike" spc="-1">
                          <a:solidFill>
                            <a:srgbClr val="FFFFFF"/>
                          </a:solidFill>
                          <a:latin typeface="Times New Roman"/>
                        </a:rPr>
                        <a:t>Defect images are pre-processed using image processing techniques (IPTs). </a:t>
                      </a:r>
                      <a:endParaRPr lang="en-IN" sz="1600" b="0" strike="noStrike" spc="-1">
                        <a:latin typeface="Arial"/>
                      </a:endParaRPr>
                    </a:p>
                    <a:p>
                      <a:pPr>
                        <a:lnSpc>
                          <a:spcPct val="100000"/>
                        </a:lnSpc>
                        <a:buNone/>
                      </a:pPr>
                      <a:r>
                        <a:rPr lang="en-GB" sz="1600" b="0" strike="noStrike" spc="-1">
                          <a:solidFill>
                            <a:srgbClr val="FFFFFF"/>
                          </a:solidFill>
                          <a:latin typeface="Times New Roman"/>
                        </a:rPr>
                        <a:t>A transfer learning model is trained on 1180 images with diverse sizes and resolutions. </a:t>
                      </a:r>
                      <a:endParaRPr lang="en-IN" sz="1600" b="0" strike="noStrike" spc="-1">
                        <a:latin typeface="Arial"/>
                      </a:endParaRPr>
                    </a:p>
                    <a:p>
                      <a:pPr>
                        <a:lnSpc>
                          <a:spcPct val="100000"/>
                        </a:lnSpc>
                        <a:buNone/>
                      </a:pPr>
                      <a:endParaRPr lang="en-IN" sz="1600" b="0" strike="noStrike" spc="-1">
                        <a:latin typeface="Arial"/>
                      </a:endParaRPr>
                    </a:p>
                    <a:p>
                      <a:pPr>
                        <a:lnSpc>
                          <a:spcPct val="100000"/>
                        </a:lnSpc>
                        <a:buNone/>
                      </a:pPr>
                      <a:r>
                        <a:rPr lang="en-GB" sz="1600" b="0" strike="noStrike" spc="-1">
                          <a:solidFill>
                            <a:srgbClr val="FFFFFF"/>
                          </a:solidFill>
                          <a:latin typeface="Times New Roman"/>
                        </a:rPr>
                        <a:t>The trained model is tested on 134 images from different bridges. </a:t>
                      </a:r>
                      <a:endParaRPr lang="en-IN" sz="1600" b="0" strike="noStrike" spc="-1">
                        <a:latin typeface="Arial"/>
                      </a:endParaRPr>
                    </a:p>
                    <a:p>
                      <a:pPr>
                        <a:lnSpc>
                          <a:spcPct val="100000"/>
                        </a:lnSpc>
                        <a:buNone/>
                      </a:pPr>
                      <a:endParaRPr lang="en-IN" sz="1600" b="0" strike="noStrike" spc="-1">
                        <a:latin typeface="Arial"/>
                      </a:endParaRPr>
                    </a:p>
                    <a:p>
                      <a:pPr>
                        <a:lnSpc>
                          <a:spcPct val="100000"/>
                        </a:lnSpc>
                        <a:buNone/>
                      </a:pPr>
                      <a:r>
                        <a:rPr lang="en-GB" sz="1600" b="0" strike="noStrike" spc="-1">
                          <a:solidFill>
                            <a:srgbClr val="FFFFFF"/>
                          </a:solidFill>
                          <a:latin typeface="Times New Roman"/>
                        </a:rPr>
                        <a:t>Comparative studies compare the proposed approach to classical MLAs and traditional hand-crafted feature extraction methods.</a:t>
                      </a:r>
                      <a:endParaRPr lang="en-IN" sz="16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840" indent="-285840">
                        <a:lnSpc>
                          <a:spcPct val="100000"/>
                        </a:lnSpc>
                        <a:buClr>
                          <a:srgbClr val="FFFFFF"/>
                        </a:buClr>
                        <a:buFont typeface="Wingdings" charset="2"/>
                        <a:buChar char=""/>
                      </a:pPr>
                      <a:r>
                        <a:rPr lang="en-GB" sz="1600" b="0" strike="noStrike" spc="-1">
                          <a:solidFill>
                            <a:srgbClr val="FFFFFF"/>
                          </a:solidFill>
                          <a:latin typeface="Times New Roman"/>
                        </a:rPr>
                        <a:t>Achieving 97.8% accuracy demonstrates efficacy.</a:t>
                      </a:r>
                      <a:endParaRPr lang="en-IN" sz="1600" b="0" strike="noStrike" spc="-1">
                        <a:latin typeface="Arial"/>
                      </a:endParaRPr>
                    </a:p>
                    <a:p>
                      <a:pPr marL="285840" indent="-285840">
                        <a:lnSpc>
                          <a:spcPct val="100000"/>
                        </a:lnSpc>
                        <a:buClr>
                          <a:srgbClr val="FFFFFF"/>
                        </a:buClr>
                        <a:buFont typeface="Wingdings" charset="2"/>
                        <a:buChar char=""/>
                      </a:pPr>
                      <a:r>
                        <a:rPr lang="en-GB" sz="1600" b="0" strike="noStrike" spc="-1">
                          <a:solidFill>
                            <a:srgbClr val="FFFFFF"/>
                          </a:solidFill>
                          <a:latin typeface="Times New Roman"/>
                        </a:rPr>
                        <a:t>Leverages pre-trained models (SVM), reducing data and resource requirements.</a:t>
                      </a:r>
                      <a:endParaRPr lang="en-IN" sz="1600" b="0" strike="noStrike" spc="-1">
                        <a:latin typeface="Arial"/>
                      </a:endParaRPr>
                    </a:p>
                    <a:p>
                      <a:pPr marL="285840" indent="-285840">
                        <a:lnSpc>
                          <a:spcPct val="100000"/>
                        </a:lnSpc>
                        <a:buClr>
                          <a:srgbClr val="FFFFFF"/>
                        </a:buClr>
                        <a:buFont typeface="Wingdings" charset="2"/>
                        <a:buChar char=""/>
                      </a:pPr>
                      <a:r>
                        <a:rPr lang="en-GB" sz="1600" b="0" strike="noStrike" spc="-1">
                          <a:solidFill>
                            <a:srgbClr val="FFFFFF"/>
                          </a:solidFill>
                          <a:latin typeface="Times New Roman"/>
                        </a:rPr>
                        <a:t>Accommodates varied image sizes and resolutions.</a:t>
                      </a:r>
                      <a:endParaRPr lang="en-IN" sz="1600" b="0" strike="noStrike" spc="-1">
                        <a:latin typeface="Arial"/>
                      </a:endParaRPr>
                    </a:p>
                    <a:p>
                      <a:pPr marL="285840" indent="-285840">
                        <a:lnSpc>
                          <a:spcPct val="100000"/>
                        </a:lnSpc>
                        <a:buClr>
                          <a:srgbClr val="FFFFFF"/>
                        </a:buClr>
                        <a:buFont typeface="Wingdings" charset="2"/>
                        <a:buChar char=""/>
                      </a:pPr>
                      <a:r>
                        <a:rPr lang="en-GB" sz="1600" b="0" strike="noStrike" spc="-1">
                          <a:solidFill>
                            <a:srgbClr val="FFFFFF"/>
                          </a:solidFill>
                          <a:latin typeface="Times New Roman"/>
                        </a:rPr>
                        <a:t>Preprocessing enhances model robustness by standardizing data.</a:t>
                      </a:r>
                      <a:endParaRPr lang="en-IN" sz="1600" b="0" strike="noStrike" spc="-1">
                        <a:latin typeface="Arial"/>
                      </a:endParaRPr>
                    </a:p>
                    <a:p>
                      <a:pPr>
                        <a:lnSpc>
                          <a:spcPct val="100000"/>
                        </a:lnSpc>
                        <a:buNone/>
                      </a:pPr>
                      <a:endParaRPr lang="en-IN" sz="16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840" indent="-285840">
                        <a:lnSpc>
                          <a:spcPct val="100000"/>
                        </a:lnSpc>
                        <a:buClr>
                          <a:srgbClr val="FFFFFF"/>
                        </a:buClr>
                        <a:buFont typeface="Wingdings" charset="2"/>
                        <a:buChar char=""/>
                      </a:pPr>
                      <a:r>
                        <a:rPr lang="en-GB" sz="1600" b="0" strike="noStrike" spc="-1">
                          <a:solidFill>
                            <a:srgbClr val="FFFFFF"/>
                          </a:solidFill>
                          <a:latin typeface="Times New Roman"/>
                        </a:rPr>
                        <a:t>May struggle with unseen defect types or conditions.</a:t>
                      </a:r>
                      <a:endParaRPr lang="en-IN" sz="1600" b="0" strike="noStrike" spc="-1">
                        <a:latin typeface="Arial"/>
                      </a:endParaRPr>
                    </a:p>
                    <a:p>
                      <a:pPr marL="285840" indent="-285840">
                        <a:lnSpc>
                          <a:spcPct val="100000"/>
                        </a:lnSpc>
                        <a:buClr>
                          <a:srgbClr val="FFFFFF"/>
                        </a:buClr>
                        <a:buFont typeface="Wingdings" charset="2"/>
                        <a:buChar char=""/>
                      </a:pPr>
                      <a:r>
                        <a:rPr lang="en-GB" sz="1600" b="0" strike="noStrike" spc="-1">
                          <a:solidFill>
                            <a:srgbClr val="FFFFFF"/>
                          </a:solidFill>
                          <a:latin typeface="Times New Roman"/>
                        </a:rPr>
                        <a:t>Performance may suffer with low-quality images.</a:t>
                      </a:r>
                      <a:endParaRPr lang="en-IN" sz="1600" b="0" strike="noStrike" spc="-1">
                        <a:latin typeface="Arial"/>
                      </a:endParaRPr>
                    </a:p>
                    <a:p>
                      <a:pPr>
                        <a:lnSpc>
                          <a:spcPct val="100000"/>
                        </a:lnSpc>
                        <a:buNone/>
                        <a:tabLst>
                          <a:tab pos="0" algn="l"/>
                        </a:tabLst>
                      </a:pPr>
                      <a:endParaRPr lang="en-IN" sz="1600" b="0" strike="noStrike" spc="-1">
                        <a:latin typeface="Arial"/>
                      </a:endParaRPr>
                    </a:p>
                    <a:p>
                      <a:pPr>
                        <a:lnSpc>
                          <a:spcPct val="100000"/>
                        </a:lnSpc>
                        <a:buNone/>
                        <a:tabLst>
                          <a:tab pos="0" algn="l"/>
                        </a:tabLst>
                      </a:pPr>
                      <a:endParaRPr lang="en-IN" sz="1600" b="0" strike="noStrike" spc="-1">
                        <a:latin typeface="Arial"/>
                      </a:endParaRPr>
                    </a:p>
                    <a:p>
                      <a:pPr>
                        <a:lnSpc>
                          <a:spcPct val="100000"/>
                        </a:lnSpc>
                        <a:buNone/>
                        <a:tabLst>
                          <a:tab pos="0" algn="l"/>
                        </a:tabLst>
                      </a:pPr>
                      <a:endParaRPr lang="en-IN" sz="16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extLst>
                  <a:ext uri="{0D108BD9-81ED-4DB2-BD59-A6C34878D82A}">
                    <a16:rowId xmlns:a16="http://schemas.microsoft.com/office/drawing/2014/main" val="10001"/>
                  </a:ext>
                </a:extLst>
              </a:tr>
            </a:tbl>
          </a:graphicData>
        </a:graphic>
      </p:graphicFrame>
      <p:sp>
        <p:nvSpPr>
          <p:cNvPr id="3" name="PlaceHolder 2"/>
          <p:cNvSpPr>
            <a:spLocks noGrp="1"/>
          </p:cNvSpPr>
          <p:nvPr>
            <p:ph type="sldNum" idx="6"/>
          </p:nvPr>
        </p:nvSpPr>
        <p:spPr/>
        <p:txBody>
          <a:bodyPr/>
          <a:lstStyle/>
          <a:p>
            <a:fld id="{690B7B9E-B99B-4F41-8F4E-ACEBFF5D0D0A}" type="slidenum">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PlaceHolder 1"/>
          <p:cNvSpPr>
            <a:spLocks noGrp="1"/>
          </p:cNvSpPr>
          <p:nvPr>
            <p:ph type="title" idx="4294967295"/>
          </p:nvPr>
        </p:nvSpPr>
        <p:spPr>
          <a:xfrm>
            <a:off x="646200" y="452880"/>
            <a:ext cx="9404280" cy="1400040"/>
          </a:xfrm>
          <a:prstGeom prst="rect">
            <a:avLst/>
          </a:prstGeom>
          <a:noFill/>
          <a:ln w="0">
            <a:noFill/>
          </a:ln>
        </p:spPr>
        <p:txBody>
          <a:bodyPr anchor="t">
            <a:noAutofit/>
          </a:bodyPr>
          <a:lstStyle/>
          <a:p>
            <a:pPr>
              <a:lnSpc>
                <a:spcPct val="100000"/>
              </a:lnSpc>
              <a:buNone/>
            </a:pPr>
            <a:r>
              <a:rPr lang="en-US" sz="3600" b="1" strike="noStrike" spc="-1">
                <a:solidFill>
                  <a:srgbClr val="EBEBEB"/>
                </a:solidFill>
                <a:latin typeface="Century Gothic"/>
              </a:rPr>
              <a:t>LITERATURE SURVEY</a:t>
            </a:r>
            <a:endParaRPr lang="en-US" sz="3600" b="0" strike="noStrike" spc="-1">
              <a:solidFill>
                <a:srgbClr val="FFFFFF"/>
              </a:solidFill>
              <a:latin typeface="Century Gothic"/>
            </a:endParaRPr>
          </a:p>
        </p:txBody>
      </p:sp>
      <p:sp>
        <p:nvSpPr>
          <p:cNvPr id="151" name="TextBox 11"/>
          <p:cNvSpPr/>
          <p:nvPr/>
        </p:nvSpPr>
        <p:spPr>
          <a:xfrm>
            <a:off x="435600" y="1188360"/>
            <a:ext cx="3029400" cy="3654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buNone/>
            </a:pPr>
            <a:r>
              <a:rPr lang="en-GB" sz="1800" b="0" strike="noStrike" spc="-1">
                <a:solidFill>
                  <a:srgbClr val="FFFFFF"/>
                </a:solidFill>
                <a:latin typeface="Century Gothic"/>
              </a:rPr>
              <a:t>PAPER - 7</a:t>
            </a:r>
            <a:endParaRPr lang="en-IN" sz="1800" b="0" strike="noStrike" spc="-1">
              <a:latin typeface="Arial"/>
            </a:endParaRPr>
          </a:p>
        </p:txBody>
      </p:sp>
      <p:graphicFrame>
        <p:nvGraphicFramePr>
          <p:cNvPr id="152" name="Content Placeholder 25"/>
          <p:cNvGraphicFramePr/>
          <p:nvPr/>
        </p:nvGraphicFramePr>
        <p:xfrm>
          <a:off x="677160" y="1548360"/>
          <a:ext cx="10670400" cy="4889880"/>
        </p:xfrm>
        <a:graphic>
          <a:graphicData uri="http://schemas.openxmlformats.org/drawingml/2006/table">
            <a:tbl>
              <a:tblPr/>
              <a:tblGrid>
                <a:gridCol w="2667600">
                  <a:extLst>
                    <a:ext uri="{9D8B030D-6E8A-4147-A177-3AD203B41FA5}">
                      <a16:colId xmlns:a16="http://schemas.microsoft.com/office/drawing/2014/main" val="20000"/>
                    </a:ext>
                  </a:extLst>
                </a:gridCol>
                <a:gridCol w="2667600">
                  <a:extLst>
                    <a:ext uri="{9D8B030D-6E8A-4147-A177-3AD203B41FA5}">
                      <a16:colId xmlns:a16="http://schemas.microsoft.com/office/drawing/2014/main" val="20001"/>
                    </a:ext>
                  </a:extLst>
                </a:gridCol>
                <a:gridCol w="2667600">
                  <a:extLst>
                    <a:ext uri="{9D8B030D-6E8A-4147-A177-3AD203B41FA5}">
                      <a16:colId xmlns:a16="http://schemas.microsoft.com/office/drawing/2014/main" val="20002"/>
                    </a:ext>
                  </a:extLst>
                </a:gridCol>
                <a:gridCol w="2667600">
                  <a:extLst>
                    <a:ext uri="{9D8B030D-6E8A-4147-A177-3AD203B41FA5}">
                      <a16:colId xmlns:a16="http://schemas.microsoft.com/office/drawing/2014/main" val="20003"/>
                    </a:ext>
                  </a:extLst>
                </a:gridCol>
              </a:tblGrid>
              <a:tr h="469440">
                <a:tc>
                  <a:txBody>
                    <a:bodyPr/>
                    <a:lstStyle/>
                    <a:p>
                      <a:pPr algn="ctr">
                        <a:lnSpc>
                          <a:spcPct val="100000"/>
                        </a:lnSpc>
                        <a:buNone/>
                      </a:pPr>
                      <a:r>
                        <a:rPr lang="en-GB" sz="1800" b="1" strike="noStrike" spc="-1">
                          <a:solidFill>
                            <a:srgbClr val="FFFFFF"/>
                          </a:solidFill>
                          <a:latin typeface="Century Gothic"/>
                        </a:rPr>
                        <a:t>JOURNAL DETAILS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METHODOLOGY</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ADVANTAGES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DISADVANTAGES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extLst>
                  <a:ext uri="{0D108BD9-81ED-4DB2-BD59-A6C34878D82A}">
                    <a16:rowId xmlns:a16="http://schemas.microsoft.com/office/drawing/2014/main" val="10000"/>
                  </a:ext>
                </a:extLst>
              </a:tr>
              <a:tr h="4420440">
                <a:tc>
                  <a:txBody>
                    <a:bodyPr/>
                    <a:lstStyle/>
                    <a:p>
                      <a:pPr>
                        <a:lnSpc>
                          <a:spcPct val="100000"/>
                        </a:lnSpc>
                        <a:buNone/>
                      </a:pPr>
                      <a:r>
                        <a:rPr lang="en-GB" sz="1600" b="1" strike="noStrike" spc="-1">
                          <a:solidFill>
                            <a:srgbClr val="FFFFFF"/>
                          </a:solidFill>
                          <a:latin typeface="Times New Roman"/>
                        </a:rPr>
                        <a:t>Title: </a:t>
                      </a:r>
                      <a:r>
                        <a:rPr lang="en-GB" sz="1600" b="0" strike="noStrike" spc="-1">
                          <a:solidFill>
                            <a:srgbClr val="FFFFFF"/>
                          </a:solidFill>
                          <a:latin typeface="Times New Roman"/>
                        </a:rPr>
                        <a:t>Deep Learning for Detecting Building Defects Using Convolutional Neural Networks​</a:t>
                      </a:r>
                      <a:endParaRPr lang="en-IN" sz="1600" b="0" strike="noStrike" spc="-1">
                        <a:latin typeface="Arial"/>
                      </a:endParaRPr>
                    </a:p>
                    <a:p>
                      <a:pPr>
                        <a:lnSpc>
                          <a:spcPct val="100000"/>
                        </a:lnSpc>
                        <a:buNone/>
                      </a:pPr>
                      <a:r>
                        <a:rPr lang="en-GB" sz="1600" b="0" strike="noStrike" spc="-1">
                          <a:solidFill>
                            <a:srgbClr val="FFFFFF"/>
                          </a:solidFill>
                          <a:latin typeface="Times New Roman"/>
                        </a:rPr>
                        <a:t>​</a:t>
                      </a:r>
                      <a:endParaRPr lang="en-IN" sz="1600" b="0" strike="noStrike" spc="-1">
                        <a:latin typeface="Arial"/>
                      </a:endParaRPr>
                    </a:p>
                    <a:p>
                      <a:pPr>
                        <a:lnSpc>
                          <a:spcPct val="100000"/>
                        </a:lnSpc>
                        <a:buNone/>
                      </a:pPr>
                      <a:r>
                        <a:rPr lang="en-GB" sz="1600" b="1" strike="noStrike" spc="-1">
                          <a:solidFill>
                            <a:srgbClr val="FFFFFF"/>
                          </a:solidFill>
                          <a:latin typeface="Times New Roman"/>
                        </a:rPr>
                        <a:t>Authors: </a:t>
                      </a:r>
                      <a:r>
                        <a:rPr lang="en-GB" sz="1600" b="0" strike="noStrike" spc="-1">
                          <a:solidFill>
                            <a:srgbClr val="FFFFFF"/>
                          </a:solidFill>
                          <a:latin typeface="Times New Roman"/>
                        </a:rPr>
                        <a:t>Husein Perez, Joseph H. M. Tah and Amir Mosavi​</a:t>
                      </a:r>
                      <a:endParaRPr lang="en-IN" sz="1600" b="0" strike="noStrike" spc="-1">
                        <a:latin typeface="Arial"/>
                      </a:endParaRPr>
                    </a:p>
                    <a:p>
                      <a:pPr>
                        <a:lnSpc>
                          <a:spcPct val="100000"/>
                        </a:lnSpc>
                        <a:buNone/>
                      </a:pPr>
                      <a:r>
                        <a:rPr lang="en-GB" sz="1600" b="0" strike="noStrike" spc="-1">
                          <a:solidFill>
                            <a:srgbClr val="FFFFFF"/>
                          </a:solidFill>
                          <a:latin typeface="Times New Roman"/>
                        </a:rPr>
                        <a:t>​</a:t>
                      </a:r>
                      <a:endParaRPr lang="en-IN" sz="1600" b="0" strike="noStrike" spc="-1">
                        <a:latin typeface="Arial"/>
                      </a:endParaRPr>
                    </a:p>
                    <a:p>
                      <a:pPr>
                        <a:lnSpc>
                          <a:spcPct val="100000"/>
                        </a:lnSpc>
                        <a:buNone/>
                      </a:pPr>
                      <a:r>
                        <a:rPr lang="en-GB" sz="1600" b="1" strike="noStrike" spc="-1">
                          <a:solidFill>
                            <a:srgbClr val="FFFFFF"/>
                          </a:solidFill>
                          <a:latin typeface="Times New Roman"/>
                        </a:rPr>
                        <a:t>Type: </a:t>
                      </a:r>
                      <a:r>
                        <a:rPr lang="en-GB" sz="1600" b="0" strike="noStrike" spc="-1">
                          <a:solidFill>
                            <a:srgbClr val="FFFFFF"/>
                          </a:solidFill>
                          <a:latin typeface="Times New Roman"/>
                        </a:rPr>
                        <a:t>Journal</a:t>
                      </a:r>
                      <a:r>
                        <a:rPr lang="en-US" sz="1600" b="0" strike="noStrike" spc="-1">
                          <a:solidFill>
                            <a:srgbClr val="FFFFFF"/>
                          </a:solidFill>
                          <a:latin typeface="Times New Roman"/>
                        </a:rPr>
                        <a:t>​</a:t>
                      </a:r>
                      <a:endParaRPr lang="en-IN" sz="1600" b="0" strike="noStrike" spc="-1">
                        <a:latin typeface="Arial"/>
                      </a:endParaRPr>
                    </a:p>
                    <a:p>
                      <a:pPr>
                        <a:lnSpc>
                          <a:spcPct val="100000"/>
                        </a:lnSpc>
                        <a:buNone/>
                      </a:pPr>
                      <a:endParaRPr lang="en-IN" sz="1600" b="0" strike="noStrike" spc="-1">
                        <a:latin typeface="Arial"/>
                      </a:endParaRPr>
                    </a:p>
                    <a:p>
                      <a:pPr>
                        <a:lnSpc>
                          <a:spcPct val="100000"/>
                        </a:lnSpc>
                        <a:buNone/>
                      </a:pPr>
                      <a:r>
                        <a:rPr lang="en-US" sz="1600" b="1" strike="noStrike" spc="-1">
                          <a:solidFill>
                            <a:srgbClr val="FFFFFF"/>
                          </a:solidFill>
                          <a:latin typeface="Times New Roman"/>
                        </a:rPr>
                        <a:t>Name of the Journal:</a:t>
                      </a:r>
                      <a:r>
                        <a:rPr lang="en-US" sz="1600" b="0" strike="noStrike" spc="-1">
                          <a:solidFill>
                            <a:srgbClr val="FFFFFF"/>
                          </a:solidFill>
                          <a:latin typeface="Times New Roman"/>
                        </a:rPr>
                        <a:t> Sensor Networks</a:t>
                      </a:r>
                      <a:endParaRPr lang="en-IN" sz="1600" b="0" strike="noStrike" spc="-1">
                        <a:latin typeface="Arial"/>
                      </a:endParaRPr>
                    </a:p>
                    <a:p>
                      <a:pPr>
                        <a:lnSpc>
                          <a:spcPct val="100000"/>
                        </a:lnSpc>
                        <a:buNone/>
                      </a:pPr>
                      <a:r>
                        <a:rPr lang="en-GB" sz="1600" b="0" strike="noStrike" spc="-1">
                          <a:solidFill>
                            <a:srgbClr val="FFFFFF"/>
                          </a:solidFill>
                          <a:latin typeface="Times New Roman"/>
                        </a:rPr>
                        <a:t>​</a:t>
                      </a:r>
                      <a:endParaRPr lang="en-IN" sz="1600" b="0" strike="noStrike" spc="-1">
                        <a:latin typeface="Arial"/>
                      </a:endParaRPr>
                    </a:p>
                    <a:p>
                      <a:pPr>
                        <a:lnSpc>
                          <a:spcPct val="100000"/>
                        </a:lnSpc>
                        <a:buNone/>
                      </a:pPr>
                      <a:r>
                        <a:rPr lang="en-GB" sz="1600" b="1" strike="noStrike" spc="-1">
                          <a:solidFill>
                            <a:srgbClr val="FFFFFF"/>
                          </a:solidFill>
                          <a:latin typeface="Times New Roman"/>
                        </a:rPr>
                        <a:t>YoP: </a:t>
                      </a:r>
                      <a:r>
                        <a:rPr lang="en-GB" sz="1600" b="0" strike="noStrike" spc="-1">
                          <a:solidFill>
                            <a:srgbClr val="FFFFFF"/>
                          </a:solidFill>
                          <a:latin typeface="Times New Roman"/>
                        </a:rPr>
                        <a:t>2019</a:t>
                      </a:r>
                      <a:endParaRPr lang="en-IN" sz="16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a:lnSpc>
                          <a:spcPct val="100000"/>
                        </a:lnSpc>
                        <a:buNone/>
                      </a:pPr>
                      <a:r>
                        <a:rPr lang="en-US" sz="1600" b="0" strike="noStrike" spc="-1">
                          <a:solidFill>
                            <a:srgbClr val="FFFFFF"/>
                          </a:solidFill>
                          <a:latin typeface="Times New Roman"/>
                        </a:rPr>
                        <a:t>The project leveraged transfer learning from a pre-trained VGG-16 model on a dataset of 2,622 images (augmented for robustness) to classify and localize defects (mould, stain, deterioration) in buildings, achieving high accuracy (87.50% testing).</a:t>
                      </a:r>
                      <a:endParaRPr lang="en-IN" sz="1600" b="0" strike="noStrike" spc="-1">
                        <a:latin typeface="Arial"/>
                      </a:endParaRPr>
                    </a:p>
                    <a:p>
                      <a:pPr>
                        <a:lnSpc>
                          <a:spcPct val="100000"/>
                        </a:lnSpc>
                        <a:buNone/>
                      </a:pPr>
                      <a:endParaRPr lang="en-IN" sz="1600" b="0" strike="noStrike" spc="-1">
                        <a:latin typeface="Arial"/>
                      </a:endParaRPr>
                    </a:p>
                    <a:p>
                      <a:pPr>
                        <a:lnSpc>
                          <a:spcPct val="100000"/>
                        </a:lnSpc>
                        <a:buNone/>
                      </a:pPr>
                      <a:r>
                        <a:rPr lang="en-US" sz="1600" b="0" strike="noStrike" spc="-1">
                          <a:solidFill>
                            <a:srgbClr val="FFFFFF"/>
                          </a:solidFill>
                          <a:latin typeface="Times New Roman"/>
                        </a:rPr>
                        <a:t>For future use, a dataset with visible defects and larger labeled images are required for broader applications.​</a:t>
                      </a:r>
                      <a:endParaRPr lang="en-IN" sz="16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840" indent="-285840">
                        <a:lnSpc>
                          <a:spcPct val="100000"/>
                        </a:lnSpc>
                        <a:buClr>
                          <a:srgbClr val="FFFFFF"/>
                        </a:buClr>
                        <a:buFont typeface="Wingdings" charset="2"/>
                        <a:buChar char=""/>
                      </a:pPr>
                      <a:r>
                        <a:rPr lang="en-GB" sz="1600" b="0" strike="noStrike" spc="-1">
                          <a:solidFill>
                            <a:srgbClr val="FFFFFF"/>
                          </a:solidFill>
                          <a:latin typeface="Times New Roman"/>
                        </a:rPr>
                        <a:t>High accuracy (97.83% training, 98.86% validation, 87.50% testing).</a:t>
                      </a:r>
                      <a:r>
                        <a:rPr lang="en-US" sz="1600" b="0" strike="noStrike" spc="-1">
                          <a:solidFill>
                            <a:srgbClr val="FFFFFF"/>
                          </a:solidFill>
                          <a:latin typeface="Times New Roman"/>
                        </a:rPr>
                        <a:t>​</a:t>
                      </a:r>
                      <a:endParaRPr lang="en-IN" sz="1600" b="0" strike="noStrike" spc="-1">
                        <a:latin typeface="Arial"/>
                      </a:endParaRPr>
                    </a:p>
                    <a:p>
                      <a:pPr marL="285840" indent="-285840">
                        <a:lnSpc>
                          <a:spcPct val="100000"/>
                        </a:lnSpc>
                        <a:buClr>
                          <a:srgbClr val="FFFFFF"/>
                        </a:buClr>
                        <a:buFont typeface="Wingdings" charset="2"/>
                        <a:buChar char=""/>
                      </a:pPr>
                      <a:r>
                        <a:rPr lang="en-GB" sz="1600" b="0" strike="noStrike" spc="-1">
                          <a:solidFill>
                            <a:srgbClr val="FFFFFF"/>
                          </a:solidFill>
                          <a:latin typeface="Times New Roman"/>
                        </a:rPr>
                        <a:t>Can detect and classify multiple defect types (mould, stain, deterioration).​</a:t>
                      </a:r>
                      <a:endParaRPr lang="en-IN" sz="1600" b="0" strike="noStrike" spc="-1">
                        <a:latin typeface="Arial"/>
                      </a:endParaRPr>
                    </a:p>
                    <a:p>
                      <a:pPr marL="285840" indent="-285840">
                        <a:lnSpc>
                          <a:spcPct val="100000"/>
                        </a:lnSpc>
                        <a:buClr>
                          <a:srgbClr val="FFFFFF"/>
                        </a:buClr>
                        <a:buFont typeface="Wingdings" charset="2"/>
                        <a:buChar char=""/>
                      </a:pPr>
                      <a:r>
                        <a:rPr lang="en-GB" sz="1600" b="0" strike="noStrike" spc="-1">
                          <a:solidFill>
                            <a:srgbClr val="FFFFFF"/>
                          </a:solidFill>
                          <a:latin typeface="Times New Roman"/>
                        </a:rPr>
                        <a:t>Can localize defects with CAM.​</a:t>
                      </a:r>
                      <a:endParaRPr lang="en-IN" sz="1600" b="0" strike="noStrike" spc="-1">
                        <a:latin typeface="Arial"/>
                      </a:endParaRPr>
                    </a:p>
                    <a:p>
                      <a:pPr marL="285840" indent="-285840">
                        <a:lnSpc>
                          <a:spcPct val="100000"/>
                        </a:lnSpc>
                        <a:buClr>
                          <a:srgbClr val="FFFFFF"/>
                        </a:buClr>
                        <a:buFont typeface="Wingdings" charset="2"/>
                        <a:buChar char=""/>
                      </a:pPr>
                      <a:r>
                        <a:rPr lang="en-GB" sz="1600" b="0" strike="noStrike" spc="-1">
                          <a:solidFill>
                            <a:srgbClr val="FFFFFF"/>
                          </a:solidFill>
                          <a:latin typeface="Times New Roman"/>
                        </a:rPr>
                        <a:t>Works with relatively small datasets.​</a:t>
                      </a:r>
                      <a:endParaRPr lang="en-IN" sz="1600" b="0" strike="noStrike" spc="-1">
                        <a:latin typeface="Arial"/>
                      </a:endParaRPr>
                    </a:p>
                    <a:p>
                      <a:pPr>
                        <a:lnSpc>
                          <a:spcPct val="100000"/>
                        </a:lnSpc>
                        <a:buNone/>
                      </a:pP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840" indent="-285840">
                        <a:lnSpc>
                          <a:spcPct val="100000"/>
                        </a:lnSpc>
                        <a:buClr>
                          <a:srgbClr val="FFFFFF"/>
                        </a:buClr>
                        <a:buFont typeface="Wingdings" charset="2"/>
                        <a:buChar char=""/>
                      </a:pPr>
                      <a:r>
                        <a:rPr lang="en-GB" sz="1600" b="0" strike="noStrike" spc="-1">
                          <a:solidFill>
                            <a:srgbClr val="FFFFFF"/>
                          </a:solidFill>
                          <a:latin typeface="Times New Roman"/>
                        </a:rPr>
                        <a:t>Limited to visible defects.</a:t>
                      </a:r>
                      <a:r>
                        <a:rPr lang="en-US" sz="1600" b="0" strike="noStrike" spc="-1">
                          <a:solidFill>
                            <a:srgbClr val="FFFFFF"/>
                          </a:solidFill>
                          <a:latin typeface="Times New Roman"/>
                        </a:rPr>
                        <a:t>​</a:t>
                      </a:r>
                      <a:endParaRPr lang="en-IN" sz="1600" b="0" strike="noStrike" spc="-1">
                        <a:latin typeface="Arial"/>
                      </a:endParaRPr>
                    </a:p>
                    <a:p>
                      <a:pPr marL="285840" indent="-285840">
                        <a:lnSpc>
                          <a:spcPct val="100000"/>
                        </a:lnSpc>
                        <a:buClr>
                          <a:srgbClr val="FFFFFF"/>
                        </a:buClr>
                        <a:buFont typeface="Wingdings" charset="2"/>
                        <a:buChar char=""/>
                      </a:pPr>
                      <a:r>
                        <a:rPr lang="en-GB" sz="1600" b="0" strike="noStrike" spc="-1">
                          <a:solidFill>
                            <a:srgbClr val="FFFFFF"/>
                          </a:solidFill>
                          <a:latin typeface="Times New Roman"/>
                        </a:rPr>
                        <a:t>Not robust to extreme lighting or orientation.​</a:t>
                      </a:r>
                      <a:endParaRPr lang="en-IN" sz="1600" b="0" strike="noStrike" spc="-1">
                        <a:latin typeface="Arial"/>
                      </a:endParaRPr>
                    </a:p>
                    <a:p>
                      <a:pPr marL="285840" indent="-285840">
                        <a:lnSpc>
                          <a:spcPct val="100000"/>
                        </a:lnSpc>
                        <a:buClr>
                          <a:srgbClr val="FFFFFF"/>
                        </a:buClr>
                        <a:buFont typeface="Wingdings" charset="2"/>
                        <a:buChar char=""/>
                      </a:pPr>
                      <a:r>
                        <a:rPr lang="en-GB" sz="1600" b="0" strike="noStrike" spc="-1">
                          <a:solidFill>
                            <a:srgbClr val="FFFFFF"/>
                          </a:solidFill>
                          <a:latin typeface="Times New Roman"/>
                        </a:rPr>
                        <a:t>Only considers one defect type per image.​</a:t>
                      </a:r>
                      <a:endParaRPr lang="en-IN" sz="1600" b="0" strike="noStrike" spc="-1">
                        <a:latin typeface="Arial"/>
                      </a:endParaRPr>
                    </a:p>
                    <a:p>
                      <a:pPr marL="285840" indent="-285840">
                        <a:lnSpc>
                          <a:spcPct val="100000"/>
                        </a:lnSpc>
                        <a:buClr>
                          <a:srgbClr val="FFFFFF"/>
                        </a:buClr>
                        <a:buFont typeface="Wingdings" charset="2"/>
                        <a:buChar char=""/>
                      </a:pPr>
                      <a:r>
                        <a:rPr lang="en-GB" sz="1600" b="0" strike="noStrike" spc="-1">
                          <a:solidFill>
                            <a:srgbClr val="FFFFFF"/>
                          </a:solidFill>
                          <a:latin typeface="Times New Roman"/>
                        </a:rPr>
                        <a:t>Requires large labelled datasets for training.​</a:t>
                      </a:r>
                      <a:endParaRPr lang="en-IN" sz="1600" b="0" strike="noStrike" spc="-1">
                        <a:latin typeface="Arial"/>
                      </a:endParaRPr>
                    </a:p>
                    <a:p>
                      <a:pPr>
                        <a:lnSpc>
                          <a:spcPct val="100000"/>
                        </a:lnSpc>
                        <a:buNone/>
                      </a:pP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extLst>
                  <a:ext uri="{0D108BD9-81ED-4DB2-BD59-A6C34878D82A}">
                    <a16:rowId xmlns:a16="http://schemas.microsoft.com/office/drawing/2014/main" val="10001"/>
                  </a:ext>
                </a:extLst>
              </a:tr>
            </a:tbl>
          </a:graphicData>
        </a:graphic>
      </p:graphicFrame>
      <p:sp>
        <p:nvSpPr>
          <p:cNvPr id="3" name="PlaceHolder 2"/>
          <p:cNvSpPr>
            <a:spLocks noGrp="1"/>
          </p:cNvSpPr>
          <p:nvPr>
            <p:ph type="sldNum" idx="6"/>
          </p:nvPr>
        </p:nvSpPr>
        <p:spPr/>
        <p:txBody>
          <a:bodyPr/>
          <a:lstStyle/>
          <a:p>
            <a:fld id="{0B7A042B-325A-45A5-A186-CA2810C38165}" type="slidenum">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title" idx="4294967295"/>
          </p:nvPr>
        </p:nvSpPr>
        <p:spPr>
          <a:xfrm>
            <a:off x="646200" y="452880"/>
            <a:ext cx="9404280" cy="1400040"/>
          </a:xfrm>
          <a:prstGeom prst="rect">
            <a:avLst/>
          </a:prstGeom>
          <a:noFill/>
          <a:ln w="0">
            <a:noFill/>
          </a:ln>
        </p:spPr>
        <p:txBody>
          <a:bodyPr anchor="t">
            <a:noAutofit/>
          </a:bodyPr>
          <a:lstStyle/>
          <a:p>
            <a:pPr>
              <a:lnSpc>
                <a:spcPct val="100000"/>
              </a:lnSpc>
              <a:buNone/>
            </a:pPr>
            <a:r>
              <a:rPr lang="en-US" sz="3600" b="1" strike="noStrike" spc="-1">
                <a:solidFill>
                  <a:srgbClr val="EBEBEB"/>
                </a:solidFill>
                <a:latin typeface="Century Gothic"/>
              </a:rPr>
              <a:t>LITERATURE SURVEY</a:t>
            </a:r>
            <a:endParaRPr lang="en-US" sz="3600" b="0" strike="noStrike" spc="-1">
              <a:solidFill>
                <a:srgbClr val="FFFFFF"/>
              </a:solidFill>
              <a:latin typeface="Century Gothic"/>
            </a:endParaRPr>
          </a:p>
        </p:txBody>
      </p:sp>
      <p:sp>
        <p:nvSpPr>
          <p:cNvPr id="154" name="TextBox 11"/>
          <p:cNvSpPr/>
          <p:nvPr/>
        </p:nvSpPr>
        <p:spPr>
          <a:xfrm>
            <a:off x="435600" y="1188360"/>
            <a:ext cx="3029400" cy="3654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buNone/>
            </a:pPr>
            <a:r>
              <a:rPr lang="en-GB" sz="1800" b="0" strike="noStrike" spc="-1">
                <a:solidFill>
                  <a:srgbClr val="FFFFFF"/>
                </a:solidFill>
                <a:latin typeface="Century Gothic"/>
              </a:rPr>
              <a:t>PAPER - 8</a:t>
            </a:r>
            <a:endParaRPr lang="en-IN" sz="1800" b="0" strike="noStrike" spc="-1">
              <a:latin typeface="Arial"/>
            </a:endParaRPr>
          </a:p>
        </p:txBody>
      </p:sp>
      <p:graphicFrame>
        <p:nvGraphicFramePr>
          <p:cNvPr id="155" name="Content Placeholder 25"/>
          <p:cNvGraphicFramePr/>
          <p:nvPr/>
        </p:nvGraphicFramePr>
        <p:xfrm>
          <a:off x="228600" y="1560240"/>
          <a:ext cx="11810880" cy="5249520"/>
        </p:xfrm>
        <a:graphic>
          <a:graphicData uri="http://schemas.openxmlformats.org/drawingml/2006/table">
            <a:tbl>
              <a:tblPr/>
              <a:tblGrid>
                <a:gridCol w="2952720">
                  <a:extLst>
                    <a:ext uri="{9D8B030D-6E8A-4147-A177-3AD203B41FA5}">
                      <a16:colId xmlns:a16="http://schemas.microsoft.com/office/drawing/2014/main" val="20000"/>
                    </a:ext>
                  </a:extLst>
                </a:gridCol>
                <a:gridCol w="2952720">
                  <a:extLst>
                    <a:ext uri="{9D8B030D-6E8A-4147-A177-3AD203B41FA5}">
                      <a16:colId xmlns:a16="http://schemas.microsoft.com/office/drawing/2014/main" val="20001"/>
                    </a:ext>
                  </a:extLst>
                </a:gridCol>
                <a:gridCol w="2952720">
                  <a:extLst>
                    <a:ext uri="{9D8B030D-6E8A-4147-A177-3AD203B41FA5}">
                      <a16:colId xmlns:a16="http://schemas.microsoft.com/office/drawing/2014/main" val="20002"/>
                    </a:ext>
                  </a:extLst>
                </a:gridCol>
                <a:gridCol w="2952720">
                  <a:extLst>
                    <a:ext uri="{9D8B030D-6E8A-4147-A177-3AD203B41FA5}">
                      <a16:colId xmlns:a16="http://schemas.microsoft.com/office/drawing/2014/main" val="20003"/>
                    </a:ext>
                  </a:extLst>
                </a:gridCol>
              </a:tblGrid>
              <a:tr h="494640">
                <a:tc>
                  <a:txBody>
                    <a:bodyPr/>
                    <a:lstStyle/>
                    <a:p>
                      <a:pPr algn="ctr">
                        <a:lnSpc>
                          <a:spcPct val="100000"/>
                        </a:lnSpc>
                        <a:buNone/>
                      </a:pPr>
                      <a:r>
                        <a:rPr lang="en-GB" sz="1800" b="1" strike="noStrike" spc="-1">
                          <a:solidFill>
                            <a:srgbClr val="FFFFFF"/>
                          </a:solidFill>
                          <a:latin typeface="Century Gothic"/>
                        </a:rPr>
                        <a:t>JOURNAL DETAILS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METHODOLOGY</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ADVANTAGES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DISADVANTAGES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extLst>
                  <a:ext uri="{0D108BD9-81ED-4DB2-BD59-A6C34878D82A}">
                    <a16:rowId xmlns:a16="http://schemas.microsoft.com/office/drawing/2014/main" val="10000"/>
                  </a:ext>
                </a:extLst>
              </a:tr>
              <a:tr h="4746600">
                <a:tc>
                  <a:txBody>
                    <a:bodyPr/>
                    <a:lstStyle/>
                    <a:p>
                      <a:pPr>
                        <a:lnSpc>
                          <a:spcPct val="100000"/>
                        </a:lnSpc>
                        <a:buNone/>
                      </a:pPr>
                      <a:r>
                        <a:rPr lang="en-GB" sz="1600" b="1" strike="noStrike" spc="-1">
                          <a:solidFill>
                            <a:srgbClr val="FFFFFF"/>
                          </a:solidFill>
                          <a:latin typeface="Times New Roman"/>
                        </a:rPr>
                        <a:t>Title: </a:t>
                      </a:r>
                      <a:r>
                        <a:rPr lang="en-GB" sz="1600" b="0" strike="noStrike" spc="-1">
                          <a:solidFill>
                            <a:srgbClr val="FFFFFF"/>
                          </a:solidFill>
                          <a:latin typeface="Times New Roman"/>
                        </a:rPr>
                        <a:t>Image Processing-Based Recognition of Wall Defects Using Machine Learning Approaches and Steerable Filters​</a:t>
                      </a:r>
                      <a:endParaRPr lang="en-IN" sz="1600" b="0" strike="noStrike" spc="-1">
                        <a:latin typeface="Arial"/>
                      </a:endParaRPr>
                    </a:p>
                    <a:p>
                      <a:pPr>
                        <a:lnSpc>
                          <a:spcPct val="100000"/>
                        </a:lnSpc>
                        <a:buNone/>
                      </a:pPr>
                      <a:r>
                        <a:rPr lang="en-GB" sz="1600" b="0" strike="noStrike" spc="-1">
                          <a:solidFill>
                            <a:srgbClr val="FFFFFF"/>
                          </a:solidFill>
                          <a:latin typeface="Times New Roman"/>
                        </a:rPr>
                        <a:t>​</a:t>
                      </a:r>
                      <a:endParaRPr lang="en-IN" sz="1600" b="0" strike="noStrike" spc="-1">
                        <a:latin typeface="Arial"/>
                      </a:endParaRPr>
                    </a:p>
                    <a:p>
                      <a:pPr>
                        <a:lnSpc>
                          <a:spcPct val="100000"/>
                        </a:lnSpc>
                        <a:buNone/>
                      </a:pPr>
                      <a:r>
                        <a:rPr lang="en-GB" sz="1600" b="1" strike="noStrike" spc="-1">
                          <a:solidFill>
                            <a:srgbClr val="FFFFFF"/>
                          </a:solidFill>
                          <a:latin typeface="Times New Roman"/>
                        </a:rPr>
                        <a:t>Author: </a:t>
                      </a:r>
                      <a:r>
                        <a:rPr lang="en-GB" sz="1600" b="0" strike="noStrike" spc="-1">
                          <a:solidFill>
                            <a:srgbClr val="FFFFFF"/>
                          </a:solidFill>
                          <a:latin typeface="Times New Roman"/>
                        </a:rPr>
                        <a:t>Nhat-Duc Hoang</a:t>
                      </a:r>
                      <a:r>
                        <a:rPr lang="en-US" sz="1600" b="0" strike="noStrike" spc="-1">
                          <a:solidFill>
                            <a:srgbClr val="FFFFFF"/>
                          </a:solidFill>
                          <a:latin typeface="Times New Roman"/>
                        </a:rPr>
                        <a:t>​</a:t>
                      </a:r>
                      <a:endParaRPr lang="en-IN" sz="1600" b="0" strike="noStrike" spc="-1">
                        <a:latin typeface="Arial"/>
                      </a:endParaRPr>
                    </a:p>
                    <a:p>
                      <a:pPr>
                        <a:lnSpc>
                          <a:spcPct val="100000"/>
                        </a:lnSpc>
                        <a:buNone/>
                      </a:pPr>
                      <a:r>
                        <a:rPr lang="en-GB" sz="1600" b="0" strike="noStrike" spc="-1">
                          <a:solidFill>
                            <a:srgbClr val="FFFFFF"/>
                          </a:solidFill>
                          <a:latin typeface="Times New Roman"/>
                        </a:rPr>
                        <a:t>​</a:t>
                      </a:r>
                      <a:endParaRPr lang="en-IN" sz="1600" b="0" strike="noStrike" spc="-1">
                        <a:latin typeface="Arial"/>
                      </a:endParaRPr>
                    </a:p>
                    <a:p>
                      <a:pPr>
                        <a:lnSpc>
                          <a:spcPct val="100000"/>
                        </a:lnSpc>
                        <a:buNone/>
                      </a:pPr>
                      <a:r>
                        <a:rPr lang="en-GB" sz="1600" b="1" strike="noStrike" spc="-1">
                          <a:solidFill>
                            <a:srgbClr val="FFFFFF"/>
                          </a:solidFill>
                          <a:latin typeface="Times New Roman"/>
                        </a:rPr>
                        <a:t>Type: </a:t>
                      </a:r>
                      <a:r>
                        <a:rPr lang="en-GB" sz="1600" b="0" strike="noStrike" spc="-1">
                          <a:solidFill>
                            <a:srgbClr val="FFFFFF"/>
                          </a:solidFill>
                          <a:latin typeface="Times New Roman"/>
                        </a:rPr>
                        <a:t>Journal</a:t>
                      </a:r>
                      <a:r>
                        <a:rPr lang="en-US" sz="1600" b="0" strike="noStrike" spc="-1">
                          <a:solidFill>
                            <a:srgbClr val="FFFFFF"/>
                          </a:solidFill>
                          <a:latin typeface="Times New Roman"/>
                        </a:rPr>
                        <a:t>​</a:t>
                      </a:r>
                      <a:endParaRPr lang="en-IN" sz="1600" b="0" strike="noStrike" spc="-1">
                        <a:latin typeface="Arial"/>
                      </a:endParaRPr>
                    </a:p>
                    <a:p>
                      <a:pPr>
                        <a:lnSpc>
                          <a:spcPct val="100000"/>
                        </a:lnSpc>
                        <a:buNone/>
                      </a:pPr>
                      <a:endParaRPr lang="en-IN" sz="1600" b="0" strike="noStrike" spc="-1">
                        <a:latin typeface="Arial"/>
                      </a:endParaRPr>
                    </a:p>
                    <a:p>
                      <a:pPr>
                        <a:lnSpc>
                          <a:spcPct val="100000"/>
                        </a:lnSpc>
                        <a:buNone/>
                      </a:pPr>
                      <a:r>
                        <a:rPr lang="en-US" sz="1600" b="1" strike="noStrike" spc="-1">
                          <a:solidFill>
                            <a:srgbClr val="FFFFFF"/>
                          </a:solidFill>
                          <a:latin typeface="Times New Roman"/>
                        </a:rPr>
                        <a:t>Name of the Journal: </a:t>
                      </a:r>
                      <a:r>
                        <a:rPr lang="en-US" sz="1600" b="0" strike="noStrike" spc="-1">
                          <a:solidFill>
                            <a:srgbClr val="FFFFFF"/>
                          </a:solidFill>
                          <a:latin typeface="Times New Roman"/>
                        </a:rPr>
                        <a:t>Computational Intelligence and Neuroscience</a:t>
                      </a:r>
                      <a:endParaRPr lang="en-IN" sz="1600" b="0" strike="noStrike" spc="-1">
                        <a:latin typeface="Arial"/>
                      </a:endParaRPr>
                    </a:p>
                    <a:p>
                      <a:pPr>
                        <a:lnSpc>
                          <a:spcPct val="100000"/>
                        </a:lnSpc>
                        <a:buNone/>
                      </a:pPr>
                      <a:r>
                        <a:rPr lang="en-GB" sz="1600" b="0" strike="noStrike" spc="-1">
                          <a:solidFill>
                            <a:srgbClr val="FFFFFF"/>
                          </a:solidFill>
                          <a:latin typeface="Times New Roman"/>
                        </a:rPr>
                        <a:t>​</a:t>
                      </a:r>
                      <a:endParaRPr lang="en-IN" sz="1600" b="0" strike="noStrike" spc="-1">
                        <a:latin typeface="Arial"/>
                      </a:endParaRPr>
                    </a:p>
                    <a:p>
                      <a:pPr>
                        <a:lnSpc>
                          <a:spcPct val="100000"/>
                        </a:lnSpc>
                        <a:buNone/>
                      </a:pPr>
                      <a:r>
                        <a:rPr lang="en-GB" sz="1600" b="1" strike="noStrike" spc="-1">
                          <a:solidFill>
                            <a:srgbClr val="FFFFFF"/>
                          </a:solidFill>
                          <a:latin typeface="Times New Roman"/>
                        </a:rPr>
                        <a:t>YoP: </a:t>
                      </a:r>
                      <a:r>
                        <a:rPr lang="en-GB" sz="1600" b="0" strike="noStrike" spc="-1">
                          <a:solidFill>
                            <a:srgbClr val="FFFFFF"/>
                          </a:solidFill>
                          <a:latin typeface="Times New Roman"/>
                        </a:rPr>
                        <a:t>2018</a:t>
                      </a:r>
                      <a:endParaRPr lang="en-IN" sz="1600" b="0" strike="noStrike" spc="-1">
                        <a:latin typeface="Arial"/>
                      </a:endParaRPr>
                    </a:p>
                    <a:p>
                      <a:pPr>
                        <a:lnSpc>
                          <a:spcPct val="100000"/>
                        </a:lnSpc>
                        <a:buNone/>
                      </a:pP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a:lnSpc>
                          <a:spcPct val="100000"/>
                        </a:lnSpc>
                        <a:buNone/>
                      </a:pPr>
                      <a:r>
                        <a:rPr lang="en-US" sz="1600" b="0" strike="noStrike" spc="-1">
                          <a:solidFill>
                            <a:srgbClr val="FFFFFF"/>
                          </a:solidFill>
                          <a:latin typeface="Times New Roman"/>
                        </a:rPr>
                        <a:t>This project investigates automated wall defect detection using image processing and machine learning.</a:t>
                      </a:r>
                      <a:endParaRPr lang="en-IN" sz="1600" b="0" strike="noStrike" spc="-1">
                        <a:latin typeface="Arial"/>
                      </a:endParaRPr>
                    </a:p>
                    <a:p>
                      <a:pPr>
                        <a:lnSpc>
                          <a:spcPct val="100000"/>
                        </a:lnSpc>
                        <a:buNone/>
                      </a:pPr>
                      <a:endParaRPr lang="en-IN" sz="1600" b="0" strike="noStrike" spc="-1">
                        <a:latin typeface="Arial"/>
                      </a:endParaRPr>
                    </a:p>
                    <a:p>
                      <a:pPr>
                        <a:lnSpc>
                          <a:spcPct val="100000"/>
                        </a:lnSpc>
                        <a:buNone/>
                      </a:pPr>
                      <a:r>
                        <a:rPr lang="en-US" sz="1600" b="0" strike="noStrike" spc="-1">
                          <a:solidFill>
                            <a:srgbClr val="FFFFFF"/>
                          </a:solidFill>
                          <a:latin typeface="Times New Roman"/>
                        </a:rPr>
                        <a:t> It extracts features from wall images via steerable filters and projection integrals, then trains multiple classifiers (SVMs and LSSVMs) to categorize cracks, spalling, and intact areas. </a:t>
                      </a:r>
                      <a:endParaRPr lang="en-IN" sz="1600" b="0" strike="noStrike" spc="-1">
                        <a:latin typeface="Arial"/>
                      </a:endParaRPr>
                    </a:p>
                    <a:p>
                      <a:pPr>
                        <a:lnSpc>
                          <a:spcPct val="100000"/>
                        </a:lnSpc>
                        <a:buNone/>
                      </a:pPr>
                      <a:endParaRPr lang="en-IN" sz="1600" b="0" strike="noStrike" spc="-1">
                        <a:latin typeface="Arial"/>
                      </a:endParaRPr>
                    </a:p>
                    <a:p>
                      <a:pPr>
                        <a:lnSpc>
                          <a:spcPct val="100000"/>
                        </a:lnSpc>
                        <a:buNone/>
                      </a:pPr>
                      <a:r>
                        <a:rPr lang="en-US" sz="1600" b="0" strike="noStrike" spc="-1">
                          <a:solidFill>
                            <a:srgbClr val="FFFFFF"/>
                          </a:solidFill>
                          <a:latin typeface="Times New Roman"/>
                        </a:rPr>
                        <a:t>The LSSVM model shines with 85.13% accuracy, surpassing conventional methods like neural networks and offering potential for efficient building inspections, though further refinement is needed to address limitations</a:t>
                      </a:r>
                      <a:r>
                        <a:rPr lang="en-US" sz="1800" b="0" strike="noStrike" spc="-1">
                          <a:solidFill>
                            <a:srgbClr val="000000"/>
                          </a:solidFill>
                          <a:latin typeface="Century Gothic"/>
                        </a:rPr>
                        <a:t>.</a:t>
                      </a: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840" indent="-285840">
                        <a:lnSpc>
                          <a:spcPct val="100000"/>
                        </a:lnSpc>
                        <a:buClr>
                          <a:srgbClr val="FFFFFF"/>
                        </a:buClr>
                        <a:buFont typeface="Wingdings" charset="2"/>
                        <a:buChar char=""/>
                      </a:pPr>
                      <a:r>
                        <a:rPr lang="en-GB" sz="1600" b="0" strike="noStrike" spc="-1">
                          <a:solidFill>
                            <a:srgbClr val="FFFFFF"/>
                          </a:solidFill>
                          <a:latin typeface="Times New Roman"/>
                        </a:rPr>
                        <a:t>Automated defect detection, reducing time and cost of manual inspections.</a:t>
                      </a:r>
                      <a:r>
                        <a:rPr lang="en-US" sz="1600" b="0" strike="noStrike" spc="-1">
                          <a:solidFill>
                            <a:srgbClr val="FFFFFF"/>
                          </a:solidFill>
                          <a:latin typeface="Times New Roman"/>
                        </a:rPr>
                        <a:t>​</a:t>
                      </a:r>
                      <a:endParaRPr lang="en-IN" sz="1600" b="0" strike="noStrike" spc="-1">
                        <a:latin typeface="Arial"/>
                      </a:endParaRPr>
                    </a:p>
                    <a:p>
                      <a:pPr marL="285840" indent="-285840">
                        <a:lnSpc>
                          <a:spcPct val="100000"/>
                        </a:lnSpc>
                        <a:buClr>
                          <a:srgbClr val="FFFFFF"/>
                        </a:buClr>
                        <a:buFont typeface="Wingdings" charset="2"/>
                        <a:buChar char=""/>
                      </a:pPr>
                      <a:r>
                        <a:rPr lang="en-GB" sz="1600" b="0" strike="noStrike" spc="-1">
                          <a:solidFill>
                            <a:srgbClr val="FFFFFF"/>
                          </a:solidFill>
                          <a:latin typeface="Times New Roman"/>
                        </a:rPr>
                        <a:t>High accuracy, with LSSVM achieving 85.13% overall classification accuracy.</a:t>
                      </a:r>
                      <a:r>
                        <a:rPr lang="en-US" sz="1600" b="0" strike="noStrike" spc="-1">
                          <a:solidFill>
                            <a:srgbClr val="FFFFFF"/>
                          </a:solidFill>
                          <a:latin typeface="Times New Roman"/>
                        </a:rPr>
                        <a:t>​</a:t>
                      </a:r>
                      <a:endParaRPr lang="en-IN" sz="1600" b="0" strike="noStrike" spc="-1">
                        <a:latin typeface="Arial"/>
                      </a:endParaRPr>
                    </a:p>
                    <a:p>
                      <a:pPr marL="285840" indent="-285840">
                        <a:lnSpc>
                          <a:spcPct val="100000"/>
                        </a:lnSpc>
                        <a:buClr>
                          <a:srgbClr val="FFFFFF"/>
                        </a:buClr>
                        <a:buFont typeface="Wingdings" charset="2"/>
                        <a:buChar char=""/>
                      </a:pPr>
                      <a:r>
                        <a:rPr lang="en-GB" sz="1600" b="0" strike="noStrike" spc="-1">
                          <a:solidFill>
                            <a:srgbClr val="FFFFFF"/>
                          </a:solidFill>
                          <a:latin typeface="Times New Roman"/>
                        </a:rPr>
                        <a:t>More accurate than other methods like neural networks, classification trees, etc.</a:t>
                      </a:r>
                      <a:r>
                        <a:rPr lang="en-US" sz="1600" b="0" strike="noStrike" spc="-1">
                          <a:solidFill>
                            <a:srgbClr val="FFFFFF"/>
                          </a:solidFill>
                          <a:latin typeface="Times New Roman"/>
                        </a:rPr>
                        <a:t>​</a:t>
                      </a:r>
                      <a:endParaRPr lang="en-IN" sz="1600" b="0" strike="noStrike" spc="-1">
                        <a:latin typeface="Arial"/>
                      </a:endParaRPr>
                    </a:p>
                    <a:p>
                      <a:pPr marL="285840" indent="-285840">
                        <a:lnSpc>
                          <a:spcPct val="100000"/>
                        </a:lnSpc>
                        <a:buClr>
                          <a:srgbClr val="FFFFFF"/>
                        </a:buClr>
                        <a:buFont typeface="Wingdings" charset="2"/>
                        <a:buChar char=""/>
                      </a:pPr>
                      <a:r>
                        <a:rPr lang="en-GB" sz="1600" b="0" strike="noStrike" spc="-1">
                          <a:solidFill>
                            <a:srgbClr val="FFFFFF"/>
                          </a:solidFill>
                          <a:latin typeface="Times New Roman"/>
                        </a:rPr>
                        <a:t>Potential to improve efficiency and effectiveness of building inspections.</a:t>
                      </a:r>
                      <a:endParaRPr lang="en-IN" sz="16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840" indent="-285840">
                        <a:lnSpc>
                          <a:spcPct val="100000"/>
                        </a:lnSpc>
                        <a:buClr>
                          <a:srgbClr val="FFFFFF"/>
                        </a:buClr>
                        <a:buFont typeface="Wingdings" charset="2"/>
                        <a:buChar char=""/>
                      </a:pPr>
                      <a:r>
                        <a:rPr lang="en-IN" sz="1600" b="0" strike="noStrike" spc="-1">
                          <a:solidFill>
                            <a:srgbClr val="FFFFFF"/>
                          </a:solidFill>
                          <a:latin typeface="Times New Roman"/>
                        </a:rPr>
                        <a:t>Requires labelled training data</a:t>
                      </a:r>
                      <a:endParaRPr lang="en-IN" sz="1600" b="0" strike="noStrike" spc="-1">
                        <a:latin typeface="Arial"/>
                      </a:endParaRPr>
                    </a:p>
                    <a:p>
                      <a:pPr marL="285840" indent="-285840">
                        <a:lnSpc>
                          <a:spcPct val="100000"/>
                        </a:lnSpc>
                        <a:buClr>
                          <a:srgbClr val="FFFFFF"/>
                        </a:buClr>
                        <a:buFont typeface="Wingdings" charset="2"/>
                        <a:buChar char=""/>
                      </a:pPr>
                      <a:r>
                        <a:rPr lang="en-US" sz="1600" b="0" strike="noStrike" spc="-1">
                          <a:solidFill>
                            <a:srgbClr val="FFFFFF"/>
                          </a:solidFill>
                          <a:latin typeface="Times New Roman"/>
                        </a:rPr>
                        <a:t>Not perfect, can make false positive/negative errors</a:t>
                      </a:r>
                      <a:endParaRPr lang="en-IN" sz="1600" b="0" strike="noStrike" spc="-1">
                        <a:latin typeface="Arial"/>
                      </a:endParaRPr>
                    </a:p>
                    <a:p>
                      <a:pPr marL="285840" indent="-285840">
                        <a:lnSpc>
                          <a:spcPct val="100000"/>
                        </a:lnSpc>
                        <a:buClr>
                          <a:srgbClr val="FFFFFF"/>
                        </a:buClr>
                        <a:buFont typeface="Wingdings" charset="2"/>
                        <a:buChar char=""/>
                      </a:pPr>
                      <a:r>
                        <a:rPr lang="en-US" sz="1600" b="0" strike="noStrike" spc="-1">
                          <a:solidFill>
                            <a:srgbClr val="FFFFFF"/>
                          </a:solidFill>
                          <a:latin typeface="Times New Roman"/>
                        </a:rPr>
                        <a:t>Limited to similar wall structures for testing</a:t>
                      </a:r>
                      <a:endParaRPr lang="en-IN" sz="1600" b="0" strike="noStrike" spc="-1">
                        <a:latin typeface="Arial"/>
                      </a:endParaRPr>
                    </a:p>
                    <a:p>
                      <a:pPr marL="285840" indent="-285840">
                        <a:lnSpc>
                          <a:spcPct val="100000"/>
                        </a:lnSpc>
                        <a:buClr>
                          <a:srgbClr val="FFFFFF"/>
                        </a:buClr>
                        <a:buFont typeface="Wingdings" charset="2"/>
                        <a:buChar char=""/>
                      </a:pPr>
                      <a:r>
                        <a:rPr lang="en-US" sz="1600" b="0" strike="noStrike" spc="-1">
                          <a:solidFill>
                            <a:srgbClr val="FFFFFF"/>
                          </a:solidFill>
                          <a:latin typeface="Times New Roman"/>
                        </a:rPr>
                        <a:t>May not be suitable for complex textures or backgrounds</a:t>
                      </a:r>
                      <a:endParaRPr lang="en-IN" sz="16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extLst>
                  <a:ext uri="{0D108BD9-81ED-4DB2-BD59-A6C34878D82A}">
                    <a16:rowId xmlns:a16="http://schemas.microsoft.com/office/drawing/2014/main" val="10001"/>
                  </a:ext>
                </a:extLst>
              </a:tr>
            </a:tbl>
          </a:graphicData>
        </a:graphic>
      </p:graphicFrame>
      <p:sp>
        <p:nvSpPr>
          <p:cNvPr id="3" name="PlaceHolder 2"/>
          <p:cNvSpPr>
            <a:spLocks noGrp="1"/>
          </p:cNvSpPr>
          <p:nvPr>
            <p:ph type="sldNum" idx="6"/>
          </p:nvPr>
        </p:nvSpPr>
        <p:spPr/>
        <p:txBody>
          <a:bodyPr/>
          <a:lstStyle/>
          <a:p>
            <a:fld id="{2A1197C3-60D9-4DB6-96D0-275820070C43}" type="slidenum">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p:cNvSpPr>
          <p:nvPr>
            <p:ph type="title" idx="4294967295"/>
          </p:nvPr>
        </p:nvSpPr>
        <p:spPr>
          <a:xfrm>
            <a:off x="646200" y="452880"/>
            <a:ext cx="9404280" cy="1400040"/>
          </a:xfrm>
          <a:prstGeom prst="rect">
            <a:avLst/>
          </a:prstGeom>
          <a:noFill/>
          <a:ln w="0">
            <a:noFill/>
          </a:ln>
        </p:spPr>
        <p:txBody>
          <a:bodyPr anchor="t">
            <a:noAutofit/>
          </a:bodyPr>
          <a:lstStyle/>
          <a:p>
            <a:pPr>
              <a:lnSpc>
                <a:spcPct val="100000"/>
              </a:lnSpc>
              <a:buNone/>
            </a:pPr>
            <a:r>
              <a:rPr lang="en-US" sz="3600" b="1" strike="noStrike" spc="-1">
                <a:solidFill>
                  <a:srgbClr val="EBEBEB"/>
                </a:solidFill>
                <a:latin typeface="Century Gothic"/>
              </a:rPr>
              <a:t>LITERATURE SURVEY</a:t>
            </a:r>
            <a:endParaRPr lang="en-US" sz="3600" b="0" strike="noStrike" spc="-1">
              <a:solidFill>
                <a:srgbClr val="FFFFFF"/>
              </a:solidFill>
              <a:latin typeface="Century Gothic"/>
            </a:endParaRPr>
          </a:p>
        </p:txBody>
      </p:sp>
      <p:sp>
        <p:nvSpPr>
          <p:cNvPr id="157" name="TextBox 11"/>
          <p:cNvSpPr/>
          <p:nvPr/>
        </p:nvSpPr>
        <p:spPr>
          <a:xfrm>
            <a:off x="435600" y="1188360"/>
            <a:ext cx="3029400" cy="3654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buNone/>
            </a:pPr>
            <a:r>
              <a:rPr lang="en-GB" sz="1800" b="0" strike="noStrike" spc="-1">
                <a:solidFill>
                  <a:srgbClr val="FFFFFF"/>
                </a:solidFill>
                <a:latin typeface="Century Gothic"/>
              </a:rPr>
              <a:t>PAPER - 9</a:t>
            </a:r>
            <a:endParaRPr lang="en-IN" sz="1800" b="0" strike="noStrike" spc="-1">
              <a:latin typeface="Arial"/>
            </a:endParaRPr>
          </a:p>
        </p:txBody>
      </p:sp>
      <p:graphicFrame>
        <p:nvGraphicFramePr>
          <p:cNvPr id="158" name="Content Placeholder 25"/>
          <p:cNvGraphicFramePr/>
          <p:nvPr/>
        </p:nvGraphicFramePr>
        <p:xfrm>
          <a:off x="435600" y="1560240"/>
          <a:ext cx="11320920" cy="5297400"/>
        </p:xfrm>
        <a:graphic>
          <a:graphicData uri="http://schemas.openxmlformats.org/drawingml/2006/table">
            <a:tbl>
              <a:tblPr/>
              <a:tblGrid>
                <a:gridCol w="2829960">
                  <a:extLst>
                    <a:ext uri="{9D8B030D-6E8A-4147-A177-3AD203B41FA5}">
                      <a16:colId xmlns:a16="http://schemas.microsoft.com/office/drawing/2014/main" val="20000"/>
                    </a:ext>
                  </a:extLst>
                </a:gridCol>
                <a:gridCol w="2829960">
                  <a:extLst>
                    <a:ext uri="{9D8B030D-6E8A-4147-A177-3AD203B41FA5}">
                      <a16:colId xmlns:a16="http://schemas.microsoft.com/office/drawing/2014/main" val="20001"/>
                    </a:ext>
                  </a:extLst>
                </a:gridCol>
                <a:gridCol w="2829960">
                  <a:extLst>
                    <a:ext uri="{9D8B030D-6E8A-4147-A177-3AD203B41FA5}">
                      <a16:colId xmlns:a16="http://schemas.microsoft.com/office/drawing/2014/main" val="20002"/>
                    </a:ext>
                  </a:extLst>
                </a:gridCol>
                <a:gridCol w="2831040">
                  <a:extLst>
                    <a:ext uri="{9D8B030D-6E8A-4147-A177-3AD203B41FA5}">
                      <a16:colId xmlns:a16="http://schemas.microsoft.com/office/drawing/2014/main" val="20003"/>
                    </a:ext>
                  </a:extLst>
                </a:gridCol>
              </a:tblGrid>
              <a:tr h="504000">
                <a:tc>
                  <a:txBody>
                    <a:bodyPr/>
                    <a:lstStyle/>
                    <a:p>
                      <a:pPr algn="ctr">
                        <a:lnSpc>
                          <a:spcPct val="100000"/>
                        </a:lnSpc>
                        <a:buNone/>
                      </a:pPr>
                      <a:r>
                        <a:rPr lang="en-GB" sz="1800" b="1" strike="noStrike" spc="-1">
                          <a:solidFill>
                            <a:srgbClr val="FFFFFF"/>
                          </a:solidFill>
                          <a:latin typeface="Century Gothic"/>
                        </a:rPr>
                        <a:t>JOURNAL DETAILS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METHODOLOGY</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ADVANTAGES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DISADVANTAGES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extLst>
                  <a:ext uri="{0D108BD9-81ED-4DB2-BD59-A6C34878D82A}">
                    <a16:rowId xmlns:a16="http://schemas.microsoft.com/office/drawing/2014/main" val="10000"/>
                  </a:ext>
                </a:extLst>
              </a:tr>
              <a:tr h="4793400">
                <a:tc>
                  <a:txBody>
                    <a:bodyPr/>
                    <a:lstStyle/>
                    <a:p>
                      <a:pPr>
                        <a:lnSpc>
                          <a:spcPct val="100000"/>
                        </a:lnSpc>
                        <a:buNone/>
                      </a:pPr>
                      <a:r>
                        <a:rPr lang="en-GB" sz="1600" b="1" strike="noStrike" spc="-1">
                          <a:solidFill>
                            <a:srgbClr val="FFFFFF"/>
                          </a:solidFill>
                          <a:latin typeface="Times New Roman"/>
                        </a:rPr>
                        <a:t>Title: </a:t>
                      </a:r>
                      <a:r>
                        <a:rPr lang="en-US" sz="1600" b="0" strike="noStrike" spc="-1">
                          <a:solidFill>
                            <a:srgbClr val="FFFFFF"/>
                          </a:solidFill>
                          <a:latin typeface="Times New Roman"/>
                        </a:rPr>
                        <a:t>Automatic Defect Recognition in X-Ray Testing Using Computer Vision</a:t>
                      </a:r>
                      <a:endParaRPr lang="en-IN" sz="1600" b="0" strike="noStrike" spc="-1">
                        <a:latin typeface="Arial"/>
                      </a:endParaRPr>
                    </a:p>
                    <a:p>
                      <a:pPr>
                        <a:lnSpc>
                          <a:spcPct val="100000"/>
                        </a:lnSpc>
                        <a:buNone/>
                      </a:pPr>
                      <a:endParaRPr lang="en-IN" sz="1600" b="0" strike="noStrike" spc="-1">
                        <a:latin typeface="Arial"/>
                      </a:endParaRPr>
                    </a:p>
                    <a:p>
                      <a:pPr>
                        <a:lnSpc>
                          <a:spcPct val="100000"/>
                        </a:lnSpc>
                        <a:buNone/>
                      </a:pPr>
                      <a:r>
                        <a:rPr lang="en-US" sz="1600" b="1" strike="noStrike" spc="-1">
                          <a:solidFill>
                            <a:srgbClr val="FFFFFF"/>
                          </a:solidFill>
                          <a:latin typeface="Times New Roman"/>
                        </a:rPr>
                        <a:t>Authors:</a:t>
                      </a:r>
                      <a:r>
                        <a:rPr lang="en-US" sz="1600" b="0" strike="noStrike" spc="-1">
                          <a:solidFill>
                            <a:srgbClr val="FFFFFF"/>
                          </a:solidFill>
                          <a:latin typeface="Times New Roman"/>
                        </a:rPr>
                        <a:t> Domingo Mery, Carlos Arteta</a:t>
                      </a:r>
                      <a:endParaRPr lang="en-IN" sz="1600" b="0" strike="noStrike" spc="-1">
                        <a:latin typeface="Arial"/>
                      </a:endParaRPr>
                    </a:p>
                    <a:p>
                      <a:pPr>
                        <a:lnSpc>
                          <a:spcPct val="100000"/>
                        </a:lnSpc>
                        <a:buNone/>
                      </a:pPr>
                      <a:endParaRPr lang="en-IN" sz="1600" b="0" strike="noStrike" spc="-1">
                        <a:latin typeface="Arial"/>
                      </a:endParaRPr>
                    </a:p>
                    <a:p>
                      <a:pPr>
                        <a:lnSpc>
                          <a:spcPct val="100000"/>
                        </a:lnSpc>
                        <a:buNone/>
                      </a:pPr>
                      <a:r>
                        <a:rPr lang="en-US" sz="1600" b="1" strike="noStrike" spc="-1">
                          <a:solidFill>
                            <a:srgbClr val="FFFFFF"/>
                          </a:solidFill>
                          <a:latin typeface="Times New Roman"/>
                        </a:rPr>
                        <a:t>Type: </a:t>
                      </a:r>
                      <a:r>
                        <a:rPr lang="en-US" sz="1600" b="0" strike="noStrike" spc="-1">
                          <a:solidFill>
                            <a:srgbClr val="FFFFFF"/>
                          </a:solidFill>
                          <a:latin typeface="Times New Roman"/>
                        </a:rPr>
                        <a:t>Conference</a:t>
                      </a:r>
                      <a:endParaRPr lang="en-IN" sz="1600" b="0" strike="noStrike" spc="-1">
                        <a:latin typeface="Arial"/>
                      </a:endParaRPr>
                    </a:p>
                    <a:p>
                      <a:pPr>
                        <a:lnSpc>
                          <a:spcPct val="100000"/>
                        </a:lnSpc>
                        <a:buNone/>
                      </a:pPr>
                      <a:endParaRPr lang="en-IN" sz="1600" b="0" strike="noStrike" spc="-1">
                        <a:latin typeface="Arial"/>
                      </a:endParaRPr>
                    </a:p>
                    <a:p>
                      <a:pPr>
                        <a:lnSpc>
                          <a:spcPct val="100000"/>
                        </a:lnSpc>
                        <a:buNone/>
                      </a:pPr>
                      <a:r>
                        <a:rPr lang="en-US" sz="1600" b="1" strike="noStrike" spc="-1">
                          <a:solidFill>
                            <a:srgbClr val="FFFFFF"/>
                          </a:solidFill>
                          <a:latin typeface="Times New Roman"/>
                        </a:rPr>
                        <a:t>Name of the Conference: </a:t>
                      </a:r>
                      <a:r>
                        <a:rPr lang="en-US" sz="1600" b="0" strike="noStrike" spc="-1">
                          <a:solidFill>
                            <a:srgbClr val="FFFFFF"/>
                          </a:solidFill>
                          <a:latin typeface="Times New Roman"/>
                        </a:rPr>
                        <a:t>2017 IEEE Winter Conference on Applications of Computer Vision</a:t>
                      </a:r>
                      <a:endParaRPr lang="en-IN" sz="1600" b="0" strike="noStrike" spc="-1">
                        <a:latin typeface="Arial"/>
                      </a:endParaRPr>
                    </a:p>
                    <a:p>
                      <a:pPr>
                        <a:lnSpc>
                          <a:spcPct val="100000"/>
                        </a:lnSpc>
                        <a:buNone/>
                      </a:pPr>
                      <a:endParaRPr lang="en-IN" sz="1600" b="0" strike="noStrike" spc="-1">
                        <a:latin typeface="Arial"/>
                      </a:endParaRPr>
                    </a:p>
                    <a:p>
                      <a:pPr>
                        <a:lnSpc>
                          <a:spcPct val="100000"/>
                        </a:lnSpc>
                        <a:buNone/>
                      </a:pPr>
                      <a:r>
                        <a:rPr lang="en-US" sz="1600" b="1" strike="noStrike" spc="-1">
                          <a:solidFill>
                            <a:srgbClr val="FFFFFF"/>
                          </a:solidFill>
                          <a:latin typeface="Times New Roman"/>
                        </a:rPr>
                        <a:t>YoP: </a:t>
                      </a:r>
                      <a:r>
                        <a:rPr lang="en-US" sz="1600" b="0" strike="noStrike" spc="-1">
                          <a:solidFill>
                            <a:srgbClr val="FFFFFF"/>
                          </a:solidFill>
                          <a:latin typeface="Times New Roman"/>
                        </a:rPr>
                        <a:t>2017</a:t>
                      </a:r>
                      <a:endParaRPr lang="en-IN" sz="1600" b="0" strike="noStrike" spc="-1">
                        <a:latin typeface="Arial"/>
                      </a:endParaRPr>
                    </a:p>
                    <a:p>
                      <a:pPr>
                        <a:lnSpc>
                          <a:spcPct val="100000"/>
                        </a:lnSpc>
                        <a:buNone/>
                      </a:pPr>
                      <a:endParaRPr lang="en-IN" sz="16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a:lnSpc>
                          <a:spcPct val="100000"/>
                        </a:lnSpc>
                        <a:buNone/>
                      </a:pPr>
                      <a:r>
                        <a:rPr lang="en-US" sz="1600" b="0" strike="noStrike" spc="-1">
                          <a:solidFill>
                            <a:srgbClr val="FFFFFF"/>
                          </a:solidFill>
                          <a:latin typeface="Times New Roman"/>
                        </a:rPr>
                        <a:t>The authors investigated automated defect detection in X-ray testing using a dataset of 47,520 cropped X-ray images (32x32 pixels) with labels (defects or no-defects). </a:t>
                      </a:r>
                      <a:endParaRPr lang="en-IN" sz="1600" b="0" strike="noStrike" spc="-1">
                        <a:latin typeface="Arial"/>
                      </a:endParaRPr>
                    </a:p>
                    <a:p>
                      <a:pPr>
                        <a:lnSpc>
                          <a:spcPct val="100000"/>
                        </a:lnSpc>
                        <a:buNone/>
                      </a:pPr>
                      <a:endParaRPr lang="en-IN" sz="1600" b="0" strike="noStrike" spc="-1">
                        <a:latin typeface="Arial"/>
                      </a:endParaRPr>
                    </a:p>
                    <a:p>
                      <a:pPr>
                        <a:lnSpc>
                          <a:spcPct val="100000"/>
                        </a:lnSpc>
                        <a:buNone/>
                      </a:pPr>
                      <a:r>
                        <a:rPr lang="en-US" sz="1600" b="0" strike="noStrike" spc="-1">
                          <a:solidFill>
                            <a:srgbClr val="FFFFFF"/>
                          </a:solidFill>
                          <a:latin typeface="Times New Roman"/>
                        </a:rPr>
                        <a:t>They evaluated 24 computer vision techniques, including deep learning, sparse representations, and texture features. </a:t>
                      </a:r>
                      <a:endParaRPr lang="en-IN" sz="1600" b="0" strike="noStrike" spc="-1">
                        <a:latin typeface="Arial"/>
                      </a:endParaRPr>
                    </a:p>
                    <a:p>
                      <a:pPr>
                        <a:lnSpc>
                          <a:spcPct val="100000"/>
                        </a:lnSpc>
                        <a:buNone/>
                      </a:pPr>
                      <a:endParaRPr lang="en-IN" sz="1600" b="0" strike="noStrike" spc="-1">
                        <a:latin typeface="Arial"/>
                      </a:endParaRPr>
                    </a:p>
                    <a:p>
                      <a:pPr>
                        <a:lnSpc>
                          <a:spcPct val="100000"/>
                        </a:lnSpc>
                        <a:buNone/>
                      </a:pPr>
                      <a:r>
                        <a:rPr lang="en-US" sz="1600" b="0" strike="noStrike" spc="-1">
                          <a:solidFill>
                            <a:srgbClr val="FFFFFF"/>
                          </a:solidFill>
                          <a:latin typeface="Times New Roman"/>
                        </a:rPr>
                        <a:t>The LBP descriptor with SVM-linear classifier achieved the best performance (95.2% accuracy).</a:t>
                      </a:r>
                      <a:endParaRPr lang="en-IN" sz="16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840" indent="-285840">
                        <a:lnSpc>
                          <a:spcPct val="100000"/>
                        </a:lnSpc>
                        <a:buClr>
                          <a:srgbClr val="FFFFFF"/>
                        </a:buClr>
                        <a:buFont typeface="Wingdings" charset="2"/>
                        <a:buChar char=""/>
                      </a:pPr>
                      <a:r>
                        <a:rPr lang="en-GB" sz="1600" b="0" strike="noStrike" spc="-1">
                          <a:solidFill>
                            <a:srgbClr val="FFFFFF"/>
                          </a:solidFill>
                          <a:latin typeface="Times New Roman"/>
                        </a:rPr>
                        <a:t>Achieved 95.2% accuracy with LBP descriptor + SVM classifier.</a:t>
                      </a:r>
                      <a:endParaRPr lang="en-IN" sz="1600" b="0" strike="noStrike" spc="-1">
                        <a:latin typeface="Arial"/>
                      </a:endParaRPr>
                    </a:p>
                    <a:p>
                      <a:pPr marL="285840" indent="-285840">
                        <a:lnSpc>
                          <a:spcPct val="100000"/>
                        </a:lnSpc>
                        <a:buClr>
                          <a:srgbClr val="FFFFFF"/>
                        </a:buClr>
                        <a:buFont typeface="Wingdings" charset="2"/>
                        <a:buChar char=""/>
                      </a:pPr>
                      <a:r>
                        <a:rPr lang="en-GB" sz="1600" b="0" strike="noStrike" spc="-1">
                          <a:solidFill>
                            <a:srgbClr val="FFFFFF"/>
                          </a:solidFill>
                          <a:latin typeface="Times New Roman"/>
                        </a:rPr>
                        <a:t>Outperformed deep learning models pre-trained on ImageNet.</a:t>
                      </a:r>
                      <a:endParaRPr lang="en-IN" sz="1600" b="0" strike="noStrike" spc="-1">
                        <a:latin typeface="Arial"/>
                      </a:endParaRPr>
                    </a:p>
                    <a:p>
                      <a:pPr marL="285840" indent="-285840">
                        <a:lnSpc>
                          <a:spcPct val="100000"/>
                        </a:lnSpc>
                        <a:buClr>
                          <a:srgbClr val="FFFFFF"/>
                        </a:buClr>
                        <a:buFont typeface="Wingdings" charset="2"/>
                        <a:buChar char=""/>
                      </a:pPr>
                      <a:r>
                        <a:rPr lang="en-GB" sz="1600" b="0" strike="noStrike" spc="-1">
                          <a:solidFill>
                            <a:srgbClr val="FFFFFF"/>
                          </a:solidFill>
                          <a:latin typeface="Times New Roman"/>
                        </a:rPr>
                        <a:t>Trained CNN model on X-ray images achieved 85% accuracy.</a:t>
                      </a:r>
                      <a:endParaRPr lang="en-IN" sz="1600" b="0" strike="noStrike" spc="-1">
                        <a:latin typeface="Arial"/>
                      </a:endParaRPr>
                    </a:p>
                    <a:p>
                      <a:pPr marL="285840" indent="-285840">
                        <a:lnSpc>
                          <a:spcPct val="100000"/>
                        </a:lnSpc>
                        <a:buClr>
                          <a:srgbClr val="FFFFFF"/>
                        </a:buClr>
                        <a:buFont typeface="Wingdings" charset="2"/>
                        <a:buChar char=""/>
                      </a:pPr>
                      <a:r>
                        <a:rPr lang="en-GB" sz="1600" b="0" strike="noStrike" spc="-1">
                          <a:solidFill>
                            <a:srgbClr val="FFFFFF"/>
                          </a:solidFill>
                          <a:latin typeface="Times New Roman"/>
                        </a:rPr>
                        <a:t>Applicable to other defect detection tasks with large image datasets.</a:t>
                      </a:r>
                      <a:endParaRPr lang="en-IN" sz="16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840" indent="-285840">
                        <a:lnSpc>
                          <a:spcPct val="100000"/>
                        </a:lnSpc>
                        <a:buClr>
                          <a:srgbClr val="FFFFFF"/>
                        </a:buClr>
                        <a:buFont typeface="Wingdings" charset="2"/>
                        <a:buChar char=""/>
                      </a:pPr>
                      <a:r>
                        <a:rPr lang="en-IN" sz="1600" b="0" strike="noStrike" spc="-1">
                          <a:solidFill>
                            <a:srgbClr val="FFFFFF"/>
                          </a:solidFill>
                          <a:latin typeface="Times New Roman"/>
                        </a:rPr>
                        <a:t>Deep learning models pre-trained on ImageNet performed poorly.</a:t>
                      </a:r>
                      <a:endParaRPr lang="en-IN" sz="1600" b="0" strike="noStrike" spc="-1">
                        <a:latin typeface="Arial"/>
                      </a:endParaRPr>
                    </a:p>
                    <a:p>
                      <a:pPr marL="285840" indent="-285840">
                        <a:lnSpc>
                          <a:spcPct val="100000"/>
                        </a:lnSpc>
                        <a:buClr>
                          <a:srgbClr val="FFFFFF"/>
                        </a:buClr>
                        <a:buFont typeface="Wingdings" charset="2"/>
                        <a:buChar char=""/>
                      </a:pPr>
                      <a:r>
                        <a:rPr lang="en-IN" sz="1600" b="0" strike="noStrike" spc="-1">
                          <a:solidFill>
                            <a:srgbClr val="FFFFFF"/>
                          </a:solidFill>
                          <a:latin typeface="Times New Roman"/>
                        </a:rPr>
                        <a:t>Fine-tuning large CNN models on X-ray dataset led to overfitting.</a:t>
                      </a:r>
                      <a:endParaRPr lang="en-IN" sz="1600" b="0" strike="noStrike" spc="-1">
                        <a:latin typeface="Arial"/>
                      </a:endParaRPr>
                    </a:p>
                    <a:p>
                      <a:pPr marL="285840" indent="-285840">
                        <a:lnSpc>
                          <a:spcPct val="100000"/>
                        </a:lnSpc>
                        <a:buClr>
                          <a:srgbClr val="FFFFFF"/>
                        </a:buClr>
                        <a:buFont typeface="Wingdings" charset="2"/>
                        <a:buChar char=""/>
                      </a:pPr>
                      <a:r>
                        <a:rPr lang="en-IN" sz="1600" b="0" strike="noStrike" spc="-1">
                          <a:solidFill>
                            <a:srgbClr val="FFFFFF"/>
                          </a:solidFill>
                          <a:latin typeface="Times New Roman"/>
                        </a:rPr>
                        <a:t>Sliding-window strategy for whole X-ray images needs improvement.</a:t>
                      </a:r>
                      <a:endParaRPr lang="en-IN" sz="1600" b="0" strike="noStrike" spc="-1">
                        <a:latin typeface="Arial"/>
                      </a:endParaRPr>
                    </a:p>
                    <a:p>
                      <a:pPr marL="285840" indent="-285840">
                        <a:lnSpc>
                          <a:spcPct val="100000"/>
                        </a:lnSpc>
                        <a:buClr>
                          <a:srgbClr val="FFFFFF"/>
                        </a:buClr>
                        <a:buFont typeface="Wingdings" charset="2"/>
                        <a:buChar char=""/>
                      </a:pPr>
                      <a:r>
                        <a:rPr lang="en-IN" sz="1600" b="0" strike="noStrike" spc="-1">
                          <a:solidFill>
                            <a:srgbClr val="FFFFFF"/>
                          </a:solidFill>
                          <a:latin typeface="Times New Roman"/>
                        </a:rPr>
                        <a:t>Requires large dataset of representative images for different defect types.</a:t>
                      </a:r>
                      <a:endParaRPr lang="en-IN" sz="1600" b="0" strike="noStrike" spc="-1">
                        <a:latin typeface="Arial"/>
                      </a:endParaRPr>
                    </a:p>
                    <a:p>
                      <a:pPr>
                        <a:lnSpc>
                          <a:spcPct val="100000"/>
                        </a:lnSpc>
                        <a:buNone/>
                      </a:pPr>
                      <a:endParaRPr lang="en-I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extLst>
                  <a:ext uri="{0D108BD9-81ED-4DB2-BD59-A6C34878D82A}">
                    <a16:rowId xmlns:a16="http://schemas.microsoft.com/office/drawing/2014/main" val="10001"/>
                  </a:ext>
                </a:extLst>
              </a:tr>
            </a:tbl>
          </a:graphicData>
        </a:graphic>
      </p:graphicFrame>
      <p:sp>
        <p:nvSpPr>
          <p:cNvPr id="3" name="PlaceHolder 2"/>
          <p:cNvSpPr>
            <a:spLocks noGrp="1"/>
          </p:cNvSpPr>
          <p:nvPr>
            <p:ph type="sldNum" idx="6"/>
          </p:nvPr>
        </p:nvSpPr>
        <p:spPr/>
        <p:txBody>
          <a:bodyPr/>
          <a:lstStyle/>
          <a:p>
            <a:fld id="{146351D9-753C-453F-82D0-141C810868D9}" type="slidenum">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p:cNvSpPr>
          <p:nvPr>
            <p:ph type="title" idx="4294967295"/>
          </p:nvPr>
        </p:nvSpPr>
        <p:spPr>
          <a:xfrm>
            <a:off x="646200" y="452880"/>
            <a:ext cx="9404280" cy="1400040"/>
          </a:xfrm>
          <a:prstGeom prst="rect">
            <a:avLst/>
          </a:prstGeom>
          <a:noFill/>
          <a:ln w="0">
            <a:noFill/>
          </a:ln>
        </p:spPr>
        <p:txBody>
          <a:bodyPr anchor="t">
            <a:noAutofit/>
          </a:bodyPr>
          <a:lstStyle/>
          <a:p>
            <a:pPr>
              <a:lnSpc>
                <a:spcPct val="100000"/>
              </a:lnSpc>
              <a:buNone/>
            </a:pPr>
            <a:r>
              <a:rPr lang="en-US" sz="3600" b="1" strike="noStrike" spc="-1" dirty="0">
                <a:solidFill>
                  <a:srgbClr val="EBEBEB"/>
                </a:solidFill>
                <a:latin typeface="Century Gothic"/>
              </a:rPr>
              <a:t>LITERATURE SURVEY</a:t>
            </a:r>
            <a:endParaRPr lang="en-US" sz="3600" b="0" strike="noStrike" spc="-1" dirty="0">
              <a:solidFill>
                <a:srgbClr val="FFFFFF"/>
              </a:solidFill>
              <a:latin typeface="Century Gothic"/>
            </a:endParaRPr>
          </a:p>
        </p:txBody>
      </p:sp>
      <p:sp>
        <p:nvSpPr>
          <p:cNvPr id="157" name="TextBox 11"/>
          <p:cNvSpPr/>
          <p:nvPr/>
        </p:nvSpPr>
        <p:spPr>
          <a:xfrm>
            <a:off x="435600" y="1188360"/>
            <a:ext cx="3029400" cy="369332"/>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buNone/>
            </a:pPr>
            <a:r>
              <a:rPr lang="en-GB" sz="1800" b="0" strike="noStrike" spc="-1" dirty="0">
                <a:solidFill>
                  <a:srgbClr val="FFFFFF"/>
                </a:solidFill>
                <a:latin typeface="Century Gothic"/>
              </a:rPr>
              <a:t>PAPER - 10</a:t>
            </a:r>
            <a:endParaRPr lang="en-IN" sz="1800" b="0" strike="noStrike" spc="-1" dirty="0">
              <a:latin typeface="Arial"/>
            </a:endParaRPr>
          </a:p>
        </p:txBody>
      </p:sp>
      <p:graphicFrame>
        <p:nvGraphicFramePr>
          <p:cNvPr id="158" name="Content Placeholder 25"/>
          <p:cNvGraphicFramePr/>
          <p:nvPr>
            <p:extLst>
              <p:ext uri="{D42A27DB-BD31-4B8C-83A1-F6EECF244321}">
                <p14:modId xmlns:p14="http://schemas.microsoft.com/office/powerpoint/2010/main" val="3519499962"/>
              </p:ext>
            </p:extLst>
          </p:nvPr>
        </p:nvGraphicFramePr>
        <p:xfrm>
          <a:off x="435600" y="1560240"/>
          <a:ext cx="11320920" cy="5297400"/>
        </p:xfrm>
        <a:graphic>
          <a:graphicData uri="http://schemas.openxmlformats.org/drawingml/2006/table">
            <a:tbl>
              <a:tblPr/>
              <a:tblGrid>
                <a:gridCol w="2829960">
                  <a:extLst>
                    <a:ext uri="{9D8B030D-6E8A-4147-A177-3AD203B41FA5}">
                      <a16:colId xmlns:a16="http://schemas.microsoft.com/office/drawing/2014/main" val="20000"/>
                    </a:ext>
                  </a:extLst>
                </a:gridCol>
                <a:gridCol w="2917526">
                  <a:extLst>
                    <a:ext uri="{9D8B030D-6E8A-4147-A177-3AD203B41FA5}">
                      <a16:colId xmlns:a16="http://schemas.microsoft.com/office/drawing/2014/main" val="20001"/>
                    </a:ext>
                  </a:extLst>
                </a:gridCol>
                <a:gridCol w="2742394">
                  <a:extLst>
                    <a:ext uri="{9D8B030D-6E8A-4147-A177-3AD203B41FA5}">
                      <a16:colId xmlns:a16="http://schemas.microsoft.com/office/drawing/2014/main" val="20002"/>
                    </a:ext>
                  </a:extLst>
                </a:gridCol>
                <a:gridCol w="2831040">
                  <a:extLst>
                    <a:ext uri="{9D8B030D-6E8A-4147-A177-3AD203B41FA5}">
                      <a16:colId xmlns:a16="http://schemas.microsoft.com/office/drawing/2014/main" val="20003"/>
                    </a:ext>
                  </a:extLst>
                </a:gridCol>
              </a:tblGrid>
              <a:tr h="504000">
                <a:tc>
                  <a:txBody>
                    <a:bodyPr/>
                    <a:lstStyle/>
                    <a:p>
                      <a:pPr algn="ctr">
                        <a:lnSpc>
                          <a:spcPct val="100000"/>
                        </a:lnSpc>
                        <a:buNone/>
                      </a:pPr>
                      <a:r>
                        <a:rPr lang="en-GB" sz="1800" b="1" strike="noStrike" spc="-1">
                          <a:solidFill>
                            <a:srgbClr val="FFFFFF"/>
                          </a:solidFill>
                          <a:latin typeface="Century Gothic"/>
                        </a:rPr>
                        <a:t>JOURNAL DETAILS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METHODOLOGY</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ADVANTAGES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DISADVANTAGES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extLst>
                  <a:ext uri="{0D108BD9-81ED-4DB2-BD59-A6C34878D82A}">
                    <a16:rowId xmlns:a16="http://schemas.microsoft.com/office/drawing/2014/main" val="10000"/>
                  </a:ext>
                </a:extLst>
              </a:tr>
              <a:tr h="4793400">
                <a:tc>
                  <a:txBody>
                    <a:bodyPr/>
                    <a:lstStyle/>
                    <a:p>
                      <a:pPr>
                        <a:lnSpc>
                          <a:spcPct val="100000"/>
                        </a:lnSpc>
                        <a:buNone/>
                      </a:pPr>
                      <a:r>
                        <a:rPr lang="en-GB" sz="1600" b="1" strike="noStrike" spc="-1" dirty="0">
                          <a:solidFill>
                            <a:srgbClr val="FFFFFF"/>
                          </a:solidFill>
                          <a:latin typeface="Times New Roman"/>
                        </a:rPr>
                        <a:t>Title: </a:t>
                      </a:r>
                      <a:r>
                        <a:rPr lang="en-US" sz="1600" b="0" strike="noStrike" spc="-1" dirty="0">
                          <a:solidFill>
                            <a:srgbClr val="FFFFFF"/>
                          </a:solidFill>
                          <a:latin typeface="Times New Roman"/>
                        </a:rPr>
                        <a:t>Real time speaker recognition system using MFCC and vector quantization technique</a:t>
                      </a:r>
                    </a:p>
                    <a:p>
                      <a:pPr>
                        <a:lnSpc>
                          <a:spcPct val="100000"/>
                        </a:lnSpc>
                        <a:buNone/>
                      </a:pPr>
                      <a:endParaRPr lang="en-IN" sz="1600" b="0" strike="noStrike" spc="-1" dirty="0">
                        <a:latin typeface="Arial"/>
                      </a:endParaRPr>
                    </a:p>
                    <a:p>
                      <a:pPr>
                        <a:lnSpc>
                          <a:spcPct val="100000"/>
                        </a:lnSpc>
                        <a:buNone/>
                      </a:pPr>
                      <a:r>
                        <a:rPr lang="en-US" sz="1600" b="1" strike="noStrike" spc="-1" dirty="0">
                          <a:solidFill>
                            <a:srgbClr val="FFFFFF"/>
                          </a:solidFill>
                          <a:latin typeface="Times New Roman"/>
                        </a:rPr>
                        <a:t>Authors: </a:t>
                      </a:r>
                      <a:r>
                        <a:rPr lang="en-US" sz="1600" b="0" strike="noStrike" spc="-1" dirty="0">
                          <a:solidFill>
                            <a:srgbClr val="FFFFFF"/>
                          </a:solidFill>
                          <a:latin typeface="Times New Roman"/>
                        </a:rPr>
                        <a:t>R Bharti, P Bansal</a:t>
                      </a:r>
                    </a:p>
                    <a:p>
                      <a:pPr>
                        <a:lnSpc>
                          <a:spcPct val="100000"/>
                        </a:lnSpc>
                        <a:buNone/>
                      </a:pPr>
                      <a:endParaRPr lang="en-IN" sz="1600" b="0" strike="noStrike" spc="-1" dirty="0">
                        <a:latin typeface="Arial"/>
                      </a:endParaRPr>
                    </a:p>
                    <a:p>
                      <a:pPr>
                        <a:lnSpc>
                          <a:spcPct val="100000"/>
                        </a:lnSpc>
                        <a:buNone/>
                      </a:pPr>
                      <a:r>
                        <a:rPr lang="en-US" sz="1600" b="1" strike="noStrike" spc="-1" dirty="0">
                          <a:solidFill>
                            <a:srgbClr val="FFFFFF"/>
                          </a:solidFill>
                          <a:latin typeface="Times New Roman"/>
                        </a:rPr>
                        <a:t>Type: </a:t>
                      </a:r>
                      <a:r>
                        <a:rPr lang="en-US" sz="1600" b="0" strike="noStrike" spc="-1" dirty="0" err="1">
                          <a:solidFill>
                            <a:srgbClr val="FFFFFF"/>
                          </a:solidFill>
                          <a:latin typeface="Times New Roman"/>
                        </a:rPr>
                        <a:t>Jounal</a:t>
                      </a:r>
                      <a:endParaRPr lang="en-IN" sz="1600" b="0" strike="noStrike" spc="-1" dirty="0">
                        <a:latin typeface="Arial"/>
                      </a:endParaRPr>
                    </a:p>
                    <a:p>
                      <a:pPr>
                        <a:lnSpc>
                          <a:spcPct val="100000"/>
                        </a:lnSpc>
                        <a:buNone/>
                      </a:pPr>
                      <a:endParaRPr lang="en-IN" sz="1600" b="0" strike="noStrike" spc="-1" dirty="0">
                        <a:latin typeface="Arial"/>
                      </a:endParaRPr>
                    </a:p>
                    <a:p>
                      <a:pPr>
                        <a:lnSpc>
                          <a:spcPct val="100000"/>
                        </a:lnSpc>
                        <a:buNone/>
                      </a:pPr>
                      <a:r>
                        <a:rPr lang="en-US" sz="1600" b="1" strike="noStrike" spc="-1" dirty="0">
                          <a:solidFill>
                            <a:srgbClr val="FFFFFF"/>
                          </a:solidFill>
                          <a:latin typeface="Times New Roman"/>
                        </a:rPr>
                        <a:t>Name of the Journal: </a:t>
                      </a:r>
                      <a:r>
                        <a:rPr lang="en-US" sz="1600" b="0" strike="noStrike" spc="-1" dirty="0">
                          <a:solidFill>
                            <a:srgbClr val="FFFFFF"/>
                          </a:solidFill>
                          <a:latin typeface="Times New Roman"/>
                        </a:rPr>
                        <a:t>International Journal of Computer Applications</a:t>
                      </a:r>
                    </a:p>
                    <a:p>
                      <a:pPr>
                        <a:lnSpc>
                          <a:spcPct val="100000"/>
                        </a:lnSpc>
                        <a:buNone/>
                      </a:pPr>
                      <a:endParaRPr lang="en-IN" sz="1600" b="0" strike="noStrike" spc="-1" dirty="0">
                        <a:latin typeface="Arial"/>
                      </a:endParaRPr>
                    </a:p>
                    <a:p>
                      <a:pPr>
                        <a:lnSpc>
                          <a:spcPct val="100000"/>
                        </a:lnSpc>
                        <a:buNone/>
                      </a:pPr>
                      <a:r>
                        <a:rPr lang="en-US" sz="1600" b="1" strike="noStrike" spc="-1" dirty="0" err="1">
                          <a:solidFill>
                            <a:srgbClr val="FFFFFF"/>
                          </a:solidFill>
                          <a:latin typeface="Times New Roman"/>
                        </a:rPr>
                        <a:t>YoP</a:t>
                      </a:r>
                      <a:r>
                        <a:rPr lang="en-US" sz="1600" b="1" strike="noStrike" spc="-1" dirty="0">
                          <a:solidFill>
                            <a:srgbClr val="FFFFFF"/>
                          </a:solidFill>
                          <a:latin typeface="Times New Roman"/>
                        </a:rPr>
                        <a:t>: </a:t>
                      </a:r>
                      <a:r>
                        <a:rPr lang="en-US" sz="1600" b="0" strike="noStrike" spc="-1" dirty="0">
                          <a:solidFill>
                            <a:srgbClr val="FFFFFF"/>
                          </a:solidFill>
                          <a:latin typeface="Times New Roman"/>
                        </a:rPr>
                        <a:t>2015</a:t>
                      </a:r>
                      <a:endParaRPr lang="en-IN" sz="1600" b="0" strike="noStrike" spc="-1" dirty="0">
                        <a:latin typeface="Arial"/>
                      </a:endParaRPr>
                    </a:p>
                    <a:p>
                      <a:pPr>
                        <a:lnSpc>
                          <a:spcPct val="100000"/>
                        </a:lnSpc>
                        <a:buNone/>
                      </a:pPr>
                      <a:endParaRPr lang="en-IN" sz="16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a:lnSpc>
                          <a:spcPct val="100000"/>
                        </a:lnSpc>
                        <a:buNone/>
                      </a:pP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The paper describe about Mel-frequency method which is commonly used in speech recognition systems. The MFCC technique converts a speech signal into MFCCs which represent the speech characteristics. This involves dividing the signal into chunks, applying windows, and transforming them to the frequency domain.. Finally, it extracts MFCCs to capture the essential spectral features. These features are then used for speaker recognition by comparing them to pre-built speaker models using a codebook generated by the LBG algorithm.</a:t>
                      </a:r>
                      <a:endParaRPr lang="en-IN" sz="1600" b="0" strike="noStrike" spc="-1" dirty="0">
                        <a:solidFill>
                          <a:schemeClr val="bg1"/>
                        </a:solidFill>
                        <a:latin typeface="Times New Roman" panose="02020603050405020304" pitchFamily="18" charset="0"/>
                        <a:cs typeface="Times New Roman" panose="02020603050405020304" pitchFamily="18"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840" indent="-285840">
                        <a:lnSpc>
                          <a:spcPct val="100000"/>
                        </a:lnSpc>
                        <a:buClr>
                          <a:srgbClr val="FFFFFF"/>
                        </a:buClr>
                        <a:buFont typeface="Wingdings" charset="2"/>
                        <a:buChar char=""/>
                      </a:pPr>
                      <a:r>
                        <a:rPr lang="en-US" sz="1600" b="1" strike="noStrike" spc="-1" dirty="0">
                          <a:solidFill>
                            <a:schemeClr val="bg1"/>
                          </a:solidFill>
                          <a:latin typeface="Times New Roman" panose="02020603050405020304" pitchFamily="18" charset="0"/>
                          <a:cs typeface="Times New Roman" panose="02020603050405020304" pitchFamily="18" charset="0"/>
                        </a:rPr>
                        <a:t>Matches human hearing: </a:t>
                      </a:r>
                      <a:r>
                        <a:rPr lang="en-US" sz="1600" b="0" strike="noStrike" spc="-1" dirty="0">
                          <a:solidFill>
                            <a:schemeClr val="bg1"/>
                          </a:solidFill>
                          <a:latin typeface="Times New Roman" panose="02020603050405020304" pitchFamily="18" charset="0"/>
                          <a:cs typeface="Times New Roman" panose="02020603050405020304" pitchFamily="18" charset="0"/>
                        </a:rPr>
                        <a:t>Emphasizes lower frequencies like humans do.</a:t>
                      </a:r>
                    </a:p>
                    <a:p>
                      <a:pPr marL="285840" indent="-285840">
                        <a:lnSpc>
                          <a:spcPct val="100000"/>
                        </a:lnSpc>
                        <a:buClr>
                          <a:srgbClr val="FFFFFF"/>
                        </a:buClr>
                        <a:buFont typeface="Wingdings" charset="2"/>
                        <a:buChar char=""/>
                      </a:pPr>
                      <a:r>
                        <a:rPr lang="en-US" sz="1600" b="1" strike="noStrike" spc="-1" dirty="0">
                          <a:solidFill>
                            <a:schemeClr val="bg1"/>
                          </a:solidFill>
                          <a:latin typeface="Times New Roman" panose="02020603050405020304" pitchFamily="18" charset="0"/>
                          <a:cs typeface="Times New Roman" panose="02020603050405020304" pitchFamily="18" charset="0"/>
                        </a:rPr>
                        <a:t>Robust to noise:</a:t>
                      </a:r>
                      <a:r>
                        <a:rPr lang="en-US" sz="1600" b="0" strike="noStrike" spc="-1" dirty="0">
                          <a:solidFill>
                            <a:schemeClr val="bg1"/>
                          </a:solidFill>
                          <a:latin typeface="Times New Roman" panose="02020603050405020304" pitchFamily="18" charset="0"/>
                          <a:cs typeface="Times New Roman" panose="02020603050405020304" pitchFamily="18" charset="0"/>
                        </a:rPr>
                        <a:t> Less sensitive to background noise compared to raw frequency analysis.</a:t>
                      </a:r>
                    </a:p>
                    <a:p>
                      <a:pPr marL="285840" indent="-285840">
                        <a:lnSpc>
                          <a:spcPct val="100000"/>
                        </a:lnSpc>
                        <a:buClr>
                          <a:srgbClr val="FFFFFF"/>
                        </a:buClr>
                        <a:buFont typeface="Wingdings" charset="2"/>
                        <a:buChar char=""/>
                      </a:pPr>
                      <a:r>
                        <a:rPr lang="en-US" sz="1600" b="1" strike="noStrike" spc="-1" dirty="0">
                          <a:solidFill>
                            <a:schemeClr val="bg1"/>
                          </a:solidFill>
                          <a:latin typeface="Times New Roman" panose="02020603050405020304" pitchFamily="18" charset="0"/>
                          <a:cs typeface="Times New Roman" panose="02020603050405020304" pitchFamily="18" charset="0"/>
                        </a:rPr>
                        <a:t>Computationally efficient:</a:t>
                      </a:r>
                      <a:r>
                        <a:rPr lang="en-US" sz="1600" b="0" strike="noStrike" spc="-1" dirty="0">
                          <a:solidFill>
                            <a:schemeClr val="bg1"/>
                          </a:solidFill>
                          <a:latin typeface="Times New Roman" panose="02020603050405020304" pitchFamily="18" charset="0"/>
                          <a:cs typeface="Times New Roman" panose="02020603050405020304" pitchFamily="18" charset="0"/>
                        </a:rPr>
                        <a:t> Feature extraction is relatively fast and requires less processing power.</a:t>
                      </a:r>
                    </a:p>
                    <a:p>
                      <a:pPr marL="285840" indent="-285840">
                        <a:lnSpc>
                          <a:spcPct val="100000"/>
                        </a:lnSpc>
                        <a:buClr>
                          <a:srgbClr val="FFFFFF"/>
                        </a:buClr>
                        <a:buFont typeface="Wingdings" charset="2"/>
                        <a:buChar char=""/>
                      </a:pPr>
                      <a:r>
                        <a:rPr lang="en-US" sz="1600" b="1" strike="noStrike" spc="-1" dirty="0">
                          <a:solidFill>
                            <a:schemeClr val="bg1"/>
                          </a:solidFill>
                          <a:latin typeface="Times New Roman" panose="02020603050405020304" pitchFamily="18" charset="0"/>
                          <a:cs typeface="Times New Roman" panose="02020603050405020304" pitchFamily="18" charset="0"/>
                        </a:rPr>
                        <a:t>Effective representation: </a:t>
                      </a:r>
                      <a:r>
                        <a:rPr lang="en-US" sz="1600" b="0" strike="noStrike" spc="-1" dirty="0">
                          <a:solidFill>
                            <a:schemeClr val="bg1"/>
                          </a:solidFill>
                          <a:latin typeface="Times New Roman" panose="02020603050405020304" pitchFamily="18" charset="0"/>
                          <a:cs typeface="Times New Roman" panose="02020603050405020304" pitchFamily="18" charset="0"/>
                        </a:rPr>
                        <a:t>Captures speaker characteristics well-suited for recognition.</a:t>
                      </a:r>
                      <a:endParaRPr lang="en-IN" sz="1600" b="0" strike="noStrike" spc="-1" dirty="0">
                        <a:solidFill>
                          <a:schemeClr val="bg1"/>
                        </a:solidFill>
                        <a:latin typeface="Times New Roman" panose="02020603050405020304" pitchFamily="18" charset="0"/>
                        <a:cs typeface="Times New Roman" panose="02020603050405020304" pitchFamily="18"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750" indent="-285750">
                        <a:lnSpc>
                          <a:spcPct val="100000"/>
                        </a:lnSpc>
                        <a:buFont typeface="Wingdings" panose="05000000000000000000" pitchFamily="2" charset="2"/>
                        <a:buChar char="q"/>
                      </a:pPr>
                      <a:r>
                        <a:rPr lang="en-US" sz="1600" b="1" strike="noStrike" spc="-1" dirty="0">
                          <a:solidFill>
                            <a:schemeClr val="bg1"/>
                          </a:solidFill>
                          <a:latin typeface="Times New Roman" panose="02020603050405020304" pitchFamily="18" charset="0"/>
                          <a:cs typeface="Times New Roman" panose="02020603050405020304" pitchFamily="18" charset="0"/>
                        </a:rPr>
                        <a:t>Sensitive to severe noise: </a:t>
                      </a:r>
                      <a:r>
                        <a:rPr lang="en-US" sz="1600" b="0" strike="noStrike" spc="-1" dirty="0">
                          <a:solidFill>
                            <a:schemeClr val="bg1"/>
                          </a:solidFill>
                          <a:latin typeface="Times New Roman" panose="02020603050405020304" pitchFamily="18" charset="0"/>
                          <a:cs typeface="Times New Roman" panose="02020603050405020304" pitchFamily="18" charset="0"/>
                        </a:rPr>
                        <a:t>May not perform well in very noisy environments.</a:t>
                      </a:r>
                    </a:p>
                    <a:p>
                      <a:pPr marL="285750" indent="-285750">
                        <a:lnSpc>
                          <a:spcPct val="100000"/>
                        </a:lnSpc>
                        <a:buFont typeface="Wingdings" panose="05000000000000000000" pitchFamily="2" charset="2"/>
                        <a:buChar char="q"/>
                      </a:pPr>
                      <a:r>
                        <a:rPr lang="en-US" sz="1600" b="1" strike="noStrike" spc="-1" dirty="0">
                          <a:solidFill>
                            <a:schemeClr val="bg1"/>
                          </a:solidFill>
                          <a:latin typeface="Times New Roman" panose="02020603050405020304" pitchFamily="18" charset="0"/>
                          <a:cs typeface="Times New Roman" panose="02020603050405020304" pitchFamily="18" charset="0"/>
                        </a:rPr>
                        <a:t>Lossy compression: </a:t>
                      </a:r>
                      <a:r>
                        <a:rPr lang="en-US" sz="1600" b="0" strike="noStrike" spc="-1" dirty="0">
                          <a:solidFill>
                            <a:schemeClr val="bg1"/>
                          </a:solidFill>
                          <a:latin typeface="Times New Roman" panose="02020603050405020304" pitchFamily="18" charset="0"/>
                          <a:cs typeface="Times New Roman" panose="02020603050405020304" pitchFamily="18" charset="0"/>
                        </a:rPr>
                        <a:t>Transformation process discards some spectral information.</a:t>
                      </a:r>
                    </a:p>
                    <a:p>
                      <a:pPr marL="285750" indent="-285750">
                        <a:lnSpc>
                          <a:spcPct val="100000"/>
                        </a:lnSpc>
                        <a:buFont typeface="Wingdings" panose="05000000000000000000" pitchFamily="2" charset="2"/>
                        <a:buChar char="q"/>
                      </a:pPr>
                      <a:r>
                        <a:rPr lang="en-US" sz="1600" b="1" strike="noStrike" spc="-1" dirty="0">
                          <a:solidFill>
                            <a:schemeClr val="bg1"/>
                          </a:solidFill>
                          <a:latin typeface="Times New Roman" panose="02020603050405020304" pitchFamily="18" charset="0"/>
                          <a:cs typeface="Times New Roman" panose="02020603050405020304" pitchFamily="18" charset="0"/>
                        </a:rPr>
                        <a:t>Not perfect speaker identification: </a:t>
                      </a:r>
                      <a:r>
                        <a:rPr lang="en-US" sz="1600" b="0" strike="noStrike" spc="-1" dirty="0">
                          <a:solidFill>
                            <a:schemeClr val="bg1"/>
                          </a:solidFill>
                          <a:latin typeface="Times New Roman" panose="02020603050405020304" pitchFamily="18" charset="0"/>
                          <a:cs typeface="Times New Roman" panose="02020603050405020304" pitchFamily="18" charset="0"/>
                        </a:rPr>
                        <a:t>Can be fooled by very similar voices.</a:t>
                      </a:r>
                    </a:p>
                    <a:p>
                      <a:pPr marL="285750" indent="-285750">
                        <a:lnSpc>
                          <a:spcPct val="100000"/>
                        </a:lnSpc>
                        <a:buFont typeface="Wingdings" panose="05000000000000000000" pitchFamily="2" charset="2"/>
                        <a:buChar char="q"/>
                      </a:pPr>
                      <a:r>
                        <a:rPr lang="en-US" sz="1600" b="1" strike="noStrike" spc="-1" dirty="0">
                          <a:solidFill>
                            <a:schemeClr val="bg1"/>
                          </a:solidFill>
                          <a:latin typeface="Times New Roman" panose="02020603050405020304" pitchFamily="18" charset="0"/>
                          <a:cs typeface="Times New Roman" panose="02020603050405020304" pitchFamily="18" charset="0"/>
                        </a:rPr>
                        <a:t>Limited to short durations: </a:t>
                      </a:r>
                      <a:r>
                        <a:rPr lang="en-US" sz="1600" b="0" strike="noStrike" spc="-1" dirty="0">
                          <a:solidFill>
                            <a:schemeClr val="bg1"/>
                          </a:solidFill>
                          <a:latin typeface="Times New Roman" panose="02020603050405020304" pitchFamily="18" charset="0"/>
                          <a:cs typeface="Times New Roman" panose="02020603050405020304" pitchFamily="18" charset="0"/>
                        </a:rPr>
                        <a:t>Works best for short speech segments.</a:t>
                      </a:r>
                      <a:endParaRPr lang="en-IN" sz="1600" b="0" strike="noStrike" spc="-1" dirty="0">
                        <a:solidFill>
                          <a:schemeClr val="bg1"/>
                        </a:solidFill>
                        <a:latin typeface="Times New Roman" panose="02020603050405020304" pitchFamily="18" charset="0"/>
                        <a:cs typeface="Times New Roman" panose="02020603050405020304" pitchFamily="18"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extLst>
                  <a:ext uri="{0D108BD9-81ED-4DB2-BD59-A6C34878D82A}">
                    <a16:rowId xmlns:a16="http://schemas.microsoft.com/office/drawing/2014/main" val="10001"/>
                  </a:ext>
                </a:extLst>
              </a:tr>
            </a:tbl>
          </a:graphicData>
        </a:graphic>
      </p:graphicFrame>
      <p:sp>
        <p:nvSpPr>
          <p:cNvPr id="3" name="PlaceHolder 2"/>
          <p:cNvSpPr>
            <a:spLocks noGrp="1"/>
          </p:cNvSpPr>
          <p:nvPr>
            <p:ph type="sldNum" idx="6"/>
          </p:nvPr>
        </p:nvSpPr>
        <p:spPr/>
        <p:txBody>
          <a:bodyPr/>
          <a:lstStyle/>
          <a:p>
            <a:fld id="{146351D9-753C-453F-82D0-141C810868D9}" type="slidenum">
              <a:t>14</a:t>
            </a:fld>
            <a:endParaRPr/>
          </a:p>
        </p:txBody>
      </p:sp>
    </p:spTree>
    <p:extLst>
      <p:ext uri="{BB962C8B-B14F-4D97-AF65-F5344CB8AC3E}">
        <p14:creationId xmlns:p14="http://schemas.microsoft.com/office/powerpoint/2010/main" val="2647721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p:cNvSpPr>
          <p:nvPr>
            <p:ph type="title" idx="4294967295"/>
          </p:nvPr>
        </p:nvSpPr>
        <p:spPr>
          <a:xfrm>
            <a:off x="646200" y="452880"/>
            <a:ext cx="9404280" cy="1400040"/>
          </a:xfrm>
          <a:prstGeom prst="rect">
            <a:avLst/>
          </a:prstGeom>
          <a:noFill/>
          <a:ln w="0">
            <a:noFill/>
          </a:ln>
        </p:spPr>
        <p:txBody>
          <a:bodyPr anchor="t">
            <a:noAutofit/>
          </a:bodyPr>
          <a:lstStyle/>
          <a:p>
            <a:pPr>
              <a:lnSpc>
                <a:spcPct val="100000"/>
              </a:lnSpc>
              <a:buNone/>
            </a:pPr>
            <a:r>
              <a:rPr lang="en-US" sz="3600" b="1" strike="noStrike" spc="-1" dirty="0">
                <a:solidFill>
                  <a:srgbClr val="EBEBEB"/>
                </a:solidFill>
                <a:latin typeface="Century Gothic"/>
              </a:rPr>
              <a:t>LITERATURE SURVEY</a:t>
            </a:r>
            <a:endParaRPr lang="en-US" sz="3600" b="0" strike="noStrike" spc="-1" dirty="0">
              <a:solidFill>
                <a:srgbClr val="FFFFFF"/>
              </a:solidFill>
              <a:latin typeface="Century Gothic"/>
            </a:endParaRPr>
          </a:p>
        </p:txBody>
      </p:sp>
      <p:sp>
        <p:nvSpPr>
          <p:cNvPr id="157" name="TextBox 11"/>
          <p:cNvSpPr/>
          <p:nvPr/>
        </p:nvSpPr>
        <p:spPr>
          <a:xfrm>
            <a:off x="435600" y="1188360"/>
            <a:ext cx="3029400" cy="369332"/>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buNone/>
            </a:pPr>
            <a:r>
              <a:rPr lang="en-GB" sz="1800" b="0" strike="noStrike" spc="-1" dirty="0">
                <a:solidFill>
                  <a:srgbClr val="FFFFFF"/>
                </a:solidFill>
                <a:latin typeface="Century Gothic"/>
              </a:rPr>
              <a:t>PAPER - 11</a:t>
            </a:r>
            <a:endParaRPr lang="en-IN" sz="1800" b="0" strike="noStrike" spc="-1" dirty="0">
              <a:latin typeface="Arial"/>
            </a:endParaRPr>
          </a:p>
        </p:txBody>
      </p:sp>
      <p:graphicFrame>
        <p:nvGraphicFramePr>
          <p:cNvPr id="158" name="Content Placeholder 25"/>
          <p:cNvGraphicFramePr/>
          <p:nvPr>
            <p:extLst>
              <p:ext uri="{D42A27DB-BD31-4B8C-83A1-F6EECF244321}">
                <p14:modId xmlns:p14="http://schemas.microsoft.com/office/powerpoint/2010/main" val="2864908463"/>
              </p:ext>
            </p:extLst>
          </p:nvPr>
        </p:nvGraphicFramePr>
        <p:xfrm>
          <a:off x="304800" y="1560240"/>
          <a:ext cx="11451720" cy="5297400"/>
        </p:xfrm>
        <a:graphic>
          <a:graphicData uri="http://schemas.openxmlformats.org/drawingml/2006/table">
            <a:tbl>
              <a:tblPr/>
              <a:tblGrid>
                <a:gridCol w="2754086">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gridCol w="2742394">
                  <a:extLst>
                    <a:ext uri="{9D8B030D-6E8A-4147-A177-3AD203B41FA5}">
                      <a16:colId xmlns:a16="http://schemas.microsoft.com/office/drawing/2014/main" val="20002"/>
                    </a:ext>
                  </a:extLst>
                </a:gridCol>
                <a:gridCol w="2831040">
                  <a:extLst>
                    <a:ext uri="{9D8B030D-6E8A-4147-A177-3AD203B41FA5}">
                      <a16:colId xmlns:a16="http://schemas.microsoft.com/office/drawing/2014/main" val="20003"/>
                    </a:ext>
                  </a:extLst>
                </a:gridCol>
              </a:tblGrid>
              <a:tr h="504000">
                <a:tc>
                  <a:txBody>
                    <a:bodyPr/>
                    <a:lstStyle/>
                    <a:p>
                      <a:pPr algn="ctr">
                        <a:lnSpc>
                          <a:spcPct val="100000"/>
                        </a:lnSpc>
                        <a:buNone/>
                      </a:pPr>
                      <a:r>
                        <a:rPr lang="en-GB" sz="1800" b="1" strike="noStrike" spc="-1">
                          <a:solidFill>
                            <a:srgbClr val="FFFFFF"/>
                          </a:solidFill>
                          <a:latin typeface="Century Gothic"/>
                        </a:rPr>
                        <a:t>JOURNAL DETAILS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METHODOLOGY</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ADVANTAGES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DISADVANTAGES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extLst>
                  <a:ext uri="{0D108BD9-81ED-4DB2-BD59-A6C34878D82A}">
                    <a16:rowId xmlns:a16="http://schemas.microsoft.com/office/drawing/2014/main" val="10000"/>
                  </a:ext>
                </a:extLst>
              </a:tr>
              <a:tr h="4793400">
                <a:tc>
                  <a:txBody>
                    <a:bodyPr/>
                    <a:lstStyle/>
                    <a:p>
                      <a:pPr>
                        <a:lnSpc>
                          <a:spcPct val="100000"/>
                        </a:lnSpc>
                        <a:buNone/>
                      </a:pPr>
                      <a:r>
                        <a:rPr lang="en-GB" sz="1600" b="1" strike="noStrike" spc="-1" dirty="0">
                          <a:solidFill>
                            <a:srgbClr val="FFFFFF"/>
                          </a:solidFill>
                          <a:latin typeface="Times New Roman"/>
                        </a:rPr>
                        <a:t>Title: </a:t>
                      </a:r>
                      <a:r>
                        <a:rPr lang="en-US" sz="1600" b="0" strike="noStrike" spc="-1" dirty="0">
                          <a:solidFill>
                            <a:srgbClr val="FFFFFF"/>
                          </a:solidFill>
                          <a:latin typeface="Times New Roman"/>
                        </a:rPr>
                        <a:t>Voice based automatic person identification system using vector quantization</a:t>
                      </a:r>
                    </a:p>
                    <a:p>
                      <a:pPr>
                        <a:lnSpc>
                          <a:spcPct val="100000"/>
                        </a:lnSpc>
                        <a:buNone/>
                      </a:pPr>
                      <a:endParaRPr lang="en-IN" sz="1600" b="0" strike="noStrike" spc="-1" dirty="0">
                        <a:latin typeface="Arial"/>
                      </a:endParaRPr>
                    </a:p>
                    <a:p>
                      <a:pPr>
                        <a:lnSpc>
                          <a:spcPct val="100000"/>
                        </a:lnSpc>
                        <a:buNone/>
                      </a:pPr>
                      <a:r>
                        <a:rPr lang="en-US" sz="1600" b="1" strike="noStrike" spc="-1" dirty="0">
                          <a:solidFill>
                            <a:srgbClr val="FFFFFF"/>
                          </a:solidFill>
                          <a:latin typeface="Times New Roman"/>
                        </a:rPr>
                        <a:t>Authors: </a:t>
                      </a:r>
                      <a:r>
                        <a:rPr lang="en-US" sz="1600" b="0" strike="noStrike" spc="-1" dirty="0">
                          <a:solidFill>
                            <a:srgbClr val="FFFFFF"/>
                          </a:solidFill>
                          <a:latin typeface="Times New Roman"/>
                        </a:rPr>
                        <a:t>AAM </a:t>
                      </a:r>
                      <a:r>
                        <a:rPr lang="en-US" sz="1600" b="0" strike="noStrike" spc="-1" dirty="0" err="1">
                          <a:solidFill>
                            <a:srgbClr val="FFFFFF"/>
                          </a:solidFill>
                          <a:latin typeface="Times New Roman"/>
                        </a:rPr>
                        <a:t>Abushariah</a:t>
                      </a:r>
                      <a:r>
                        <a:rPr lang="en-US" sz="1600" b="0" strike="noStrike" spc="-1" dirty="0">
                          <a:solidFill>
                            <a:srgbClr val="FFFFFF"/>
                          </a:solidFill>
                          <a:latin typeface="Times New Roman"/>
                        </a:rPr>
                        <a:t>, TS Gunawan, J </a:t>
                      </a:r>
                      <a:r>
                        <a:rPr lang="en-US" sz="1600" b="0" strike="noStrike" spc="-1" dirty="0" err="1">
                          <a:solidFill>
                            <a:srgbClr val="FFFFFF"/>
                          </a:solidFill>
                          <a:latin typeface="Times New Roman"/>
                        </a:rPr>
                        <a:t>Chebil</a:t>
                      </a:r>
                      <a:r>
                        <a:rPr lang="en-US" sz="1600" b="0" strike="noStrike" spc="-1" dirty="0">
                          <a:solidFill>
                            <a:srgbClr val="FFFFFF"/>
                          </a:solidFill>
                          <a:latin typeface="Times New Roman"/>
                        </a:rPr>
                        <a:t>, MAM </a:t>
                      </a:r>
                      <a:r>
                        <a:rPr lang="en-US" sz="1600" b="0" strike="noStrike" spc="-1" dirty="0" err="1">
                          <a:solidFill>
                            <a:srgbClr val="FFFFFF"/>
                          </a:solidFill>
                          <a:latin typeface="Times New Roman"/>
                        </a:rPr>
                        <a:t>Abushariah</a:t>
                      </a:r>
                      <a:endParaRPr lang="en-US" sz="1600" b="0" strike="noStrike" spc="-1" dirty="0">
                        <a:solidFill>
                          <a:srgbClr val="FFFFFF"/>
                        </a:solidFill>
                        <a:latin typeface="Times New Roman"/>
                      </a:endParaRPr>
                    </a:p>
                    <a:p>
                      <a:pPr>
                        <a:lnSpc>
                          <a:spcPct val="100000"/>
                        </a:lnSpc>
                        <a:buNone/>
                      </a:pPr>
                      <a:endParaRPr lang="en-IN" sz="1600" b="0" strike="noStrike" spc="-1" dirty="0">
                        <a:latin typeface="Arial"/>
                      </a:endParaRPr>
                    </a:p>
                    <a:p>
                      <a:pPr>
                        <a:lnSpc>
                          <a:spcPct val="100000"/>
                        </a:lnSpc>
                        <a:buNone/>
                      </a:pPr>
                      <a:r>
                        <a:rPr lang="en-US" sz="1600" b="1" strike="noStrike" spc="-1" dirty="0">
                          <a:solidFill>
                            <a:srgbClr val="FFFFFF"/>
                          </a:solidFill>
                          <a:latin typeface="Times New Roman"/>
                        </a:rPr>
                        <a:t>Type: </a:t>
                      </a:r>
                      <a:r>
                        <a:rPr lang="en-US" sz="1600" b="0" strike="noStrike" spc="-1" dirty="0">
                          <a:solidFill>
                            <a:srgbClr val="FFFFFF"/>
                          </a:solidFill>
                          <a:latin typeface="Times New Roman"/>
                        </a:rPr>
                        <a:t>Conference</a:t>
                      </a:r>
                      <a:endParaRPr lang="en-IN" sz="1600" b="0" strike="noStrike" spc="-1" dirty="0">
                        <a:latin typeface="Arial"/>
                      </a:endParaRPr>
                    </a:p>
                    <a:p>
                      <a:pPr>
                        <a:lnSpc>
                          <a:spcPct val="100000"/>
                        </a:lnSpc>
                        <a:buNone/>
                      </a:pPr>
                      <a:endParaRPr lang="en-IN" sz="1600" b="0" strike="noStrike" spc="-1" dirty="0">
                        <a:latin typeface="Arial"/>
                      </a:endParaRPr>
                    </a:p>
                    <a:p>
                      <a:pPr>
                        <a:lnSpc>
                          <a:spcPct val="100000"/>
                        </a:lnSpc>
                        <a:buNone/>
                      </a:pPr>
                      <a:r>
                        <a:rPr lang="en-US" sz="1600" b="1" strike="noStrike" spc="-1" dirty="0">
                          <a:solidFill>
                            <a:srgbClr val="FFFFFF"/>
                          </a:solidFill>
                          <a:latin typeface="Times New Roman"/>
                        </a:rPr>
                        <a:t>Name of the Conference: </a:t>
                      </a:r>
                      <a:r>
                        <a:rPr lang="en-US" sz="1600" b="0" strike="noStrike" spc="-1" dirty="0">
                          <a:solidFill>
                            <a:srgbClr val="FFFFFF"/>
                          </a:solidFill>
                          <a:latin typeface="Times New Roman"/>
                        </a:rPr>
                        <a:t>2012 International Conference on Computer and Communication Engineering (ICCCE)</a:t>
                      </a:r>
                    </a:p>
                    <a:p>
                      <a:pPr>
                        <a:lnSpc>
                          <a:spcPct val="100000"/>
                        </a:lnSpc>
                        <a:buNone/>
                      </a:pPr>
                      <a:endParaRPr lang="en-IN" sz="1600" b="0" strike="noStrike" spc="-1" dirty="0">
                        <a:latin typeface="Arial"/>
                      </a:endParaRPr>
                    </a:p>
                    <a:p>
                      <a:pPr>
                        <a:lnSpc>
                          <a:spcPct val="100000"/>
                        </a:lnSpc>
                        <a:buNone/>
                      </a:pPr>
                      <a:r>
                        <a:rPr lang="en-US" sz="1600" b="1" strike="noStrike" spc="-1" dirty="0" err="1">
                          <a:solidFill>
                            <a:srgbClr val="FFFFFF"/>
                          </a:solidFill>
                          <a:latin typeface="Times New Roman"/>
                        </a:rPr>
                        <a:t>YoP</a:t>
                      </a:r>
                      <a:r>
                        <a:rPr lang="en-US" sz="1600" b="1" strike="noStrike" spc="-1" dirty="0">
                          <a:solidFill>
                            <a:srgbClr val="FFFFFF"/>
                          </a:solidFill>
                          <a:latin typeface="Times New Roman"/>
                        </a:rPr>
                        <a:t>: </a:t>
                      </a:r>
                      <a:r>
                        <a:rPr lang="en-US" sz="1600" b="0" strike="noStrike" spc="-1" dirty="0">
                          <a:solidFill>
                            <a:srgbClr val="FFFFFF"/>
                          </a:solidFill>
                          <a:latin typeface="Times New Roman"/>
                        </a:rPr>
                        <a:t>2012</a:t>
                      </a:r>
                      <a:endParaRPr lang="en-IN" sz="1600" b="0" strike="noStrike" spc="-1" dirty="0">
                        <a:latin typeface="Arial"/>
                      </a:endParaRPr>
                    </a:p>
                    <a:p>
                      <a:pPr>
                        <a:lnSpc>
                          <a:spcPct val="100000"/>
                        </a:lnSpc>
                        <a:buNone/>
                      </a:pPr>
                      <a:endParaRPr lang="en-IN" sz="16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a:lnSpc>
                          <a:spcPct val="100000"/>
                        </a:lnSpc>
                        <a:buNone/>
                      </a:pPr>
                      <a:r>
                        <a:rPr lang="en-US" sz="1600" b="0" strike="noStrike" spc="-1" dirty="0">
                          <a:solidFill>
                            <a:schemeClr val="bg1"/>
                          </a:solidFill>
                          <a:latin typeface="Times New Roman" panose="02020603050405020304" pitchFamily="18" charset="0"/>
                          <a:cs typeface="Times New Roman" panose="02020603050405020304" pitchFamily="18" charset="0"/>
                        </a:rPr>
                        <a:t>The methodology for this voice-based person identification system involved two main stages: feature extraction and classification. First MFCC were used to extract a set of characteristic factors from the voice recordings. MFCCs convert the speech waveform into a data format that highlights the speaker-specific qualities of the voice. Then, a technique called Vector Quantization was employed for training and classification. VQ essentially creates a codebook of representative voice features and assigns new voices to the closest match in the codebook, effectively identifying the speaker.</a:t>
                      </a:r>
                      <a:endParaRPr lang="en-IN" sz="1600" b="0" strike="noStrike" spc="-1" dirty="0">
                        <a:solidFill>
                          <a:schemeClr val="bg1"/>
                        </a:solidFill>
                        <a:latin typeface="Times New Roman" panose="02020603050405020304" pitchFamily="18" charset="0"/>
                        <a:cs typeface="Times New Roman" panose="02020603050405020304" pitchFamily="18"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840" indent="-285840">
                        <a:lnSpc>
                          <a:spcPct val="100000"/>
                        </a:lnSpc>
                        <a:buClr>
                          <a:srgbClr val="FFFFFF"/>
                        </a:buClr>
                        <a:buFont typeface="Wingdings" charset="2"/>
                        <a:buChar char=""/>
                      </a:pP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Relatively simple to implement using toolboxes like MATLAB</a:t>
                      </a:r>
                    </a:p>
                    <a:p>
                      <a:pPr marL="285840" indent="-285840">
                        <a:lnSpc>
                          <a:spcPct val="100000"/>
                        </a:lnSpc>
                        <a:buClr>
                          <a:srgbClr val="FFFFFF"/>
                        </a:buClr>
                        <a:buFont typeface="Wingdings" charset="2"/>
                        <a:buChar char=""/>
                      </a:pPr>
                      <a:endParaRPr lang="en-US" sz="1600" b="0" i="0" kern="1200" dirty="0">
                        <a:solidFill>
                          <a:schemeClr val="bg1"/>
                        </a:solidFill>
                        <a:effectLst/>
                        <a:latin typeface="Times New Roman" panose="02020603050405020304" pitchFamily="18" charset="0"/>
                        <a:ea typeface="+mn-ea"/>
                        <a:cs typeface="Times New Roman" panose="02020603050405020304" pitchFamily="18" charset="0"/>
                      </a:endParaRPr>
                    </a:p>
                    <a:p>
                      <a:pPr marL="285840" indent="-285840">
                        <a:lnSpc>
                          <a:spcPct val="100000"/>
                        </a:lnSpc>
                        <a:buClr>
                          <a:srgbClr val="FFFFFF"/>
                        </a:buClr>
                        <a:buFont typeface="Wingdings" charset="2"/>
                        <a:buChar char=""/>
                      </a:pP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Effective in extracting features from voice signals using MFCC</a:t>
                      </a:r>
                    </a:p>
                    <a:p>
                      <a:pPr marL="285840" indent="-285840">
                        <a:lnSpc>
                          <a:spcPct val="100000"/>
                        </a:lnSpc>
                        <a:buClr>
                          <a:srgbClr val="FFFFFF"/>
                        </a:buClr>
                        <a:buFont typeface="Wingdings" charset="2"/>
                        <a:buChar char=""/>
                      </a:pPr>
                      <a:endParaRPr lang="en-US" sz="1600" b="0" i="0" kern="1200" dirty="0">
                        <a:solidFill>
                          <a:schemeClr val="bg1"/>
                        </a:solidFill>
                        <a:effectLst/>
                        <a:latin typeface="Times New Roman" panose="02020603050405020304" pitchFamily="18" charset="0"/>
                        <a:ea typeface="+mn-ea"/>
                        <a:cs typeface="Times New Roman" panose="02020603050405020304" pitchFamily="18" charset="0"/>
                      </a:endParaRPr>
                    </a:p>
                    <a:p>
                      <a:pPr marL="285840" indent="-285840">
                        <a:lnSpc>
                          <a:spcPct val="100000"/>
                        </a:lnSpc>
                        <a:buClr>
                          <a:srgbClr val="FFFFFF"/>
                        </a:buClr>
                        <a:buFont typeface="Wingdings" charset="2"/>
                        <a:buChar char=""/>
                      </a:pP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Achieves good recognition rates (average of 92.6% in this study)</a:t>
                      </a:r>
                    </a:p>
                    <a:p>
                      <a:pPr marL="285840" indent="-285840">
                        <a:lnSpc>
                          <a:spcPct val="100000"/>
                        </a:lnSpc>
                        <a:buClr>
                          <a:srgbClr val="FFFFFF"/>
                        </a:buClr>
                        <a:buFont typeface="Wingdings" charset="2"/>
                        <a:buChar char=""/>
                      </a:pPr>
                      <a:endParaRPr lang="en-IN" sz="1600" b="0" strike="noStrike" spc="-1" dirty="0">
                        <a:solidFill>
                          <a:schemeClr val="bg1"/>
                        </a:solidFill>
                        <a:latin typeface="Times New Roman" panose="02020603050405020304" pitchFamily="18" charset="0"/>
                        <a:cs typeface="Times New Roman" panose="02020603050405020304" pitchFamily="18"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750" indent="-285750">
                        <a:lnSpc>
                          <a:spcPct val="100000"/>
                        </a:lnSpc>
                        <a:buFont typeface="Wingdings" panose="05000000000000000000" pitchFamily="2" charset="2"/>
                        <a:buChar char="q"/>
                      </a:pP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Performance can be affected by factors like background noise and speaker variability</a:t>
                      </a:r>
                    </a:p>
                    <a:p>
                      <a:pPr marL="285750" indent="-285750">
                        <a:lnSpc>
                          <a:spcPct val="100000"/>
                        </a:lnSpc>
                        <a:buFont typeface="Wingdings" panose="05000000000000000000" pitchFamily="2" charset="2"/>
                        <a:buChar char="q"/>
                      </a:pPr>
                      <a:endParaRPr lang="en-US" sz="1600" b="0" i="0" kern="1200" dirty="0">
                        <a:solidFill>
                          <a:schemeClr val="bg1"/>
                        </a:solidFill>
                        <a:effectLst/>
                        <a:latin typeface="Times New Roman" panose="02020603050405020304" pitchFamily="18" charset="0"/>
                        <a:ea typeface="+mn-ea"/>
                        <a:cs typeface="Times New Roman" panose="02020603050405020304" pitchFamily="18" charset="0"/>
                      </a:endParaRPr>
                    </a:p>
                    <a:p>
                      <a:pPr marL="285750" indent="-285750">
                        <a:lnSpc>
                          <a:spcPct val="100000"/>
                        </a:lnSpc>
                        <a:buFont typeface="Wingdings" panose="05000000000000000000" pitchFamily="2" charset="2"/>
                        <a:buChar char="q"/>
                      </a:pP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Limited scalability for very large datasets</a:t>
                      </a:r>
                    </a:p>
                    <a:p>
                      <a:pPr marL="285750" indent="-285750">
                        <a:lnSpc>
                          <a:spcPct val="100000"/>
                        </a:lnSpc>
                        <a:buFont typeface="Wingdings" panose="05000000000000000000" pitchFamily="2" charset="2"/>
                        <a:buChar char="q"/>
                      </a:pPr>
                      <a:endParaRPr lang="en-US" sz="1600" b="0" i="0" kern="1200" dirty="0">
                        <a:solidFill>
                          <a:schemeClr val="bg1"/>
                        </a:solidFill>
                        <a:effectLst/>
                        <a:latin typeface="Times New Roman" panose="02020603050405020304" pitchFamily="18" charset="0"/>
                        <a:ea typeface="+mn-ea"/>
                        <a:cs typeface="Times New Roman" panose="02020603050405020304" pitchFamily="18" charset="0"/>
                      </a:endParaRPr>
                    </a:p>
                    <a:p>
                      <a:pPr marL="285750" indent="-285750">
                        <a:lnSpc>
                          <a:spcPct val="100000"/>
                        </a:lnSpc>
                        <a:buFont typeface="Wingdings" panose="05000000000000000000" pitchFamily="2" charset="2"/>
                        <a:buChar char="q"/>
                      </a:pP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Vector Quantization (VQ) might not be the most advanced classification technique available</a:t>
                      </a:r>
                      <a:endParaRPr lang="en-IN" sz="1600" b="0" strike="noStrike" spc="-1" dirty="0">
                        <a:solidFill>
                          <a:schemeClr val="bg1"/>
                        </a:solidFill>
                        <a:latin typeface="Times New Roman" panose="02020603050405020304" pitchFamily="18" charset="0"/>
                        <a:cs typeface="Times New Roman" panose="02020603050405020304" pitchFamily="18"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extLst>
                  <a:ext uri="{0D108BD9-81ED-4DB2-BD59-A6C34878D82A}">
                    <a16:rowId xmlns:a16="http://schemas.microsoft.com/office/drawing/2014/main" val="10001"/>
                  </a:ext>
                </a:extLst>
              </a:tr>
            </a:tbl>
          </a:graphicData>
        </a:graphic>
      </p:graphicFrame>
      <p:sp>
        <p:nvSpPr>
          <p:cNvPr id="3" name="PlaceHolder 2"/>
          <p:cNvSpPr>
            <a:spLocks noGrp="1"/>
          </p:cNvSpPr>
          <p:nvPr>
            <p:ph type="sldNum" idx="6"/>
          </p:nvPr>
        </p:nvSpPr>
        <p:spPr/>
        <p:txBody>
          <a:bodyPr/>
          <a:lstStyle/>
          <a:p>
            <a:fld id="{146351D9-753C-453F-82D0-141C810868D9}" type="slidenum">
              <a:t>15</a:t>
            </a:fld>
            <a:endParaRPr/>
          </a:p>
        </p:txBody>
      </p:sp>
    </p:spTree>
    <p:extLst>
      <p:ext uri="{BB962C8B-B14F-4D97-AF65-F5344CB8AC3E}">
        <p14:creationId xmlns:p14="http://schemas.microsoft.com/office/powerpoint/2010/main" val="994703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p:cNvSpPr>
          <p:nvPr>
            <p:ph type="title" idx="4294967295"/>
          </p:nvPr>
        </p:nvSpPr>
        <p:spPr>
          <a:xfrm>
            <a:off x="646200" y="452880"/>
            <a:ext cx="9404280" cy="1400040"/>
          </a:xfrm>
          <a:prstGeom prst="rect">
            <a:avLst/>
          </a:prstGeom>
          <a:noFill/>
          <a:ln w="0">
            <a:noFill/>
          </a:ln>
        </p:spPr>
        <p:txBody>
          <a:bodyPr anchor="t">
            <a:noAutofit/>
          </a:bodyPr>
          <a:lstStyle/>
          <a:p>
            <a:pPr>
              <a:lnSpc>
                <a:spcPct val="100000"/>
              </a:lnSpc>
              <a:buNone/>
            </a:pPr>
            <a:r>
              <a:rPr lang="en-US" sz="3600" b="1" strike="noStrike" spc="-1" dirty="0">
                <a:solidFill>
                  <a:srgbClr val="EBEBEB"/>
                </a:solidFill>
                <a:latin typeface="Century Gothic"/>
              </a:rPr>
              <a:t>LITERATURE SURVEY</a:t>
            </a:r>
            <a:endParaRPr lang="en-US" sz="3600" b="0" strike="noStrike" spc="-1" dirty="0">
              <a:solidFill>
                <a:srgbClr val="FFFFFF"/>
              </a:solidFill>
              <a:latin typeface="Century Gothic"/>
            </a:endParaRPr>
          </a:p>
        </p:txBody>
      </p:sp>
      <p:sp>
        <p:nvSpPr>
          <p:cNvPr id="157" name="TextBox 11"/>
          <p:cNvSpPr/>
          <p:nvPr/>
        </p:nvSpPr>
        <p:spPr>
          <a:xfrm>
            <a:off x="435600" y="1188360"/>
            <a:ext cx="3029400" cy="369332"/>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buNone/>
            </a:pPr>
            <a:r>
              <a:rPr lang="en-GB" sz="1800" b="0" strike="noStrike" spc="-1" dirty="0">
                <a:solidFill>
                  <a:srgbClr val="FFFFFF"/>
                </a:solidFill>
                <a:latin typeface="Century Gothic"/>
              </a:rPr>
              <a:t>PAPER - 12</a:t>
            </a:r>
            <a:endParaRPr lang="en-IN" sz="1800" b="0" strike="noStrike" spc="-1" dirty="0">
              <a:latin typeface="Arial"/>
            </a:endParaRPr>
          </a:p>
        </p:txBody>
      </p:sp>
      <p:graphicFrame>
        <p:nvGraphicFramePr>
          <p:cNvPr id="158" name="Content Placeholder 25"/>
          <p:cNvGraphicFramePr/>
          <p:nvPr>
            <p:extLst>
              <p:ext uri="{D42A27DB-BD31-4B8C-83A1-F6EECF244321}">
                <p14:modId xmlns:p14="http://schemas.microsoft.com/office/powerpoint/2010/main" val="357219178"/>
              </p:ext>
            </p:extLst>
          </p:nvPr>
        </p:nvGraphicFramePr>
        <p:xfrm>
          <a:off x="522514" y="1560240"/>
          <a:ext cx="11266715" cy="5472240"/>
        </p:xfrm>
        <a:graphic>
          <a:graphicData uri="http://schemas.openxmlformats.org/drawingml/2006/table">
            <a:tbl>
              <a:tblPr/>
              <a:tblGrid>
                <a:gridCol w="2536372">
                  <a:extLst>
                    <a:ext uri="{9D8B030D-6E8A-4147-A177-3AD203B41FA5}">
                      <a16:colId xmlns:a16="http://schemas.microsoft.com/office/drawing/2014/main" val="20000"/>
                    </a:ext>
                  </a:extLst>
                </a:gridCol>
                <a:gridCol w="2960914">
                  <a:extLst>
                    <a:ext uri="{9D8B030D-6E8A-4147-A177-3AD203B41FA5}">
                      <a16:colId xmlns:a16="http://schemas.microsoft.com/office/drawing/2014/main" val="20001"/>
                    </a:ext>
                  </a:extLst>
                </a:gridCol>
                <a:gridCol w="2612571">
                  <a:extLst>
                    <a:ext uri="{9D8B030D-6E8A-4147-A177-3AD203B41FA5}">
                      <a16:colId xmlns:a16="http://schemas.microsoft.com/office/drawing/2014/main" val="20002"/>
                    </a:ext>
                  </a:extLst>
                </a:gridCol>
                <a:gridCol w="3156858">
                  <a:extLst>
                    <a:ext uri="{9D8B030D-6E8A-4147-A177-3AD203B41FA5}">
                      <a16:colId xmlns:a16="http://schemas.microsoft.com/office/drawing/2014/main" val="20003"/>
                    </a:ext>
                  </a:extLst>
                </a:gridCol>
              </a:tblGrid>
              <a:tr h="504000">
                <a:tc>
                  <a:txBody>
                    <a:bodyPr/>
                    <a:lstStyle/>
                    <a:p>
                      <a:pPr algn="ctr">
                        <a:lnSpc>
                          <a:spcPct val="100000"/>
                        </a:lnSpc>
                        <a:buNone/>
                      </a:pPr>
                      <a:r>
                        <a:rPr lang="en-GB" sz="1800" b="1" strike="noStrike" spc="-1">
                          <a:solidFill>
                            <a:srgbClr val="FFFFFF"/>
                          </a:solidFill>
                          <a:latin typeface="Century Gothic"/>
                        </a:rPr>
                        <a:t>JOURNAL DETAILS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METHODOLOGY</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ADVANTAGES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DISADVANTAGES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extLst>
                  <a:ext uri="{0D108BD9-81ED-4DB2-BD59-A6C34878D82A}">
                    <a16:rowId xmlns:a16="http://schemas.microsoft.com/office/drawing/2014/main" val="10000"/>
                  </a:ext>
                </a:extLst>
              </a:tr>
              <a:tr h="4793400">
                <a:tc>
                  <a:txBody>
                    <a:bodyPr/>
                    <a:lstStyle/>
                    <a:p>
                      <a:pPr>
                        <a:lnSpc>
                          <a:spcPct val="100000"/>
                        </a:lnSpc>
                        <a:buNone/>
                      </a:pPr>
                      <a:r>
                        <a:rPr lang="en-GB" sz="1600" b="1" strike="noStrike" spc="-1" dirty="0">
                          <a:solidFill>
                            <a:srgbClr val="FFFFFF"/>
                          </a:solidFill>
                          <a:latin typeface="Times New Roman"/>
                        </a:rPr>
                        <a:t>Title: </a:t>
                      </a:r>
                      <a:r>
                        <a:rPr lang="en-US" sz="1600" b="0" strike="noStrike" spc="-1" dirty="0">
                          <a:solidFill>
                            <a:srgbClr val="FFFFFF"/>
                          </a:solidFill>
                          <a:latin typeface="Times New Roman"/>
                        </a:rPr>
                        <a:t>Biometric voice recognition in security system</a:t>
                      </a:r>
                    </a:p>
                    <a:p>
                      <a:pPr>
                        <a:lnSpc>
                          <a:spcPct val="100000"/>
                        </a:lnSpc>
                        <a:buNone/>
                      </a:pPr>
                      <a:endParaRPr lang="en-IN" sz="1600" b="0" strike="noStrike" spc="-1" dirty="0">
                        <a:latin typeface="Arial"/>
                      </a:endParaRPr>
                    </a:p>
                    <a:p>
                      <a:pPr>
                        <a:lnSpc>
                          <a:spcPct val="100000"/>
                        </a:lnSpc>
                        <a:buNone/>
                      </a:pPr>
                      <a:r>
                        <a:rPr lang="en-US" sz="1600" b="1" strike="noStrike" spc="-1" dirty="0">
                          <a:solidFill>
                            <a:srgbClr val="FFFFFF"/>
                          </a:solidFill>
                          <a:latin typeface="Times New Roman"/>
                        </a:rPr>
                        <a:t>Authors: </a:t>
                      </a:r>
                      <a:r>
                        <a:rPr lang="en-US" sz="1600" b="0" strike="noStrike" spc="-1" dirty="0">
                          <a:solidFill>
                            <a:srgbClr val="FFFFFF"/>
                          </a:solidFill>
                          <a:latin typeface="Times New Roman"/>
                        </a:rPr>
                        <a:t>HNM Shah, MZ Ab Rashid, MF Abdollah, MN </a:t>
                      </a:r>
                      <a:r>
                        <a:rPr lang="en-US" sz="1600" b="0" strike="noStrike" spc="-1" dirty="0" err="1">
                          <a:solidFill>
                            <a:srgbClr val="FFFFFF"/>
                          </a:solidFill>
                          <a:latin typeface="Times New Roman"/>
                        </a:rPr>
                        <a:t>Kamarudin</a:t>
                      </a:r>
                      <a:r>
                        <a:rPr lang="en-US" sz="1600" b="0" strike="noStrike" spc="-1" dirty="0">
                          <a:solidFill>
                            <a:srgbClr val="FFFFFF"/>
                          </a:solidFill>
                          <a:latin typeface="Times New Roman"/>
                        </a:rPr>
                        <a:t>, KL Chow, Z Kamis</a:t>
                      </a:r>
                    </a:p>
                    <a:p>
                      <a:pPr>
                        <a:lnSpc>
                          <a:spcPct val="100000"/>
                        </a:lnSpc>
                        <a:buNone/>
                      </a:pPr>
                      <a:endParaRPr lang="en-IN" sz="1600" b="0" strike="noStrike" spc="-1" dirty="0">
                        <a:latin typeface="Arial"/>
                      </a:endParaRPr>
                    </a:p>
                    <a:p>
                      <a:pPr>
                        <a:lnSpc>
                          <a:spcPct val="100000"/>
                        </a:lnSpc>
                        <a:buNone/>
                      </a:pPr>
                      <a:r>
                        <a:rPr lang="en-US" sz="1600" b="1" strike="noStrike" spc="-1" dirty="0">
                          <a:solidFill>
                            <a:srgbClr val="FFFFFF"/>
                          </a:solidFill>
                          <a:latin typeface="Times New Roman"/>
                        </a:rPr>
                        <a:t>Type: </a:t>
                      </a:r>
                      <a:r>
                        <a:rPr lang="en-US" sz="1600" b="0" strike="noStrike" spc="-1" dirty="0">
                          <a:solidFill>
                            <a:srgbClr val="FFFFFF"/>
                          </a:solidFill>
                          <a:latin typeface="Times New Roman"/>
                        </a:rPr>
                        <a:t>Journal</a:t>
                      </a:r>
                      <a:endParaRPr lang="en-IN" sz="1600" b="0" strike="noStrike" spc="-1" dirty="0">
                        <a:latin typeface="Arial"/>
                      </a:endParaRPr>
                    </a:p>
                    <a:p>
                      <a:pPr>
                        <a:lnSpc>
                          <a:spcPct val="100000"/>
                        </a:lnSpc>
                        <a:buNone/>
                      </a:pPr>
                      <a:endParaRPr lang="en-IN" sz="1600" b="0" strike="noStrike" spc="-1" dirty="0">
                        <a:latin typeface="Arial"/>
                      </a:endParaRPr>
                    </a:p>
                    <a:p>
                      <a:pPr>
                        <a:lnSpc>
                          <a:spcPct val="100000"/>
                        </a:lnSpc>
                        <a:buNone/>
                      </a:pPr>
                      <a:r>
                        <a:rPr lang="en-US" sz="1600" b="1" strike="noStrike" spc="-1" dirty="0">
                          <a:solidFill>
                            <a:srgbClr val="FFFFFF"/>
                          </a:solidFill>
                          <a:latin typeface="Times New Roman"/>
                        </a:rPr>
                        <a:t>Name of the Journal: </a:t>
                      </a:r>
                      <a:r>
                        <a:rPr lang="en-US" sz="1600" b="0" strike="noStrike" spc="-1" dirty="0">
                          <a:solidFill>
                            <a:srgbClr val="FFFFFF"/>
                          </a:solidFill>
                          <a:latin typeface="Times New Roman"/>
                        </a:rPr>
                        <a:t>Indian Journal of Science and Technology</a:t>
                      </a:r>
                    </a:p>
                    <a:p>
                      <a:pPr>
                        <a:lnSpc>
                          <a:spcPct val="100000"/>
                        </a:lnSpc>
                        <a:buNone/>
                      </a:pPr>
                      <a:endParaRPr lang="en-IN" sz="1600" b="0" strike="noStrike" spc="-1" dirty="0">
                        <a:latin typeface="Arial"/>
                      </a:endParaRPr>
                    </a:p>
                    <a:p>
                      <a:pPr>
                        <a:lnSpc>
                          <a:spcPct val="100000"/>
                        </a:lnSpc>
                        <a:buNone/>
                      </a:pPr>
                      <a:r>
                        <a:rPr lang="en-US" sz="1600" b="1" strike="noStrike" spc="-1" dirty="0" err="1">
                          <a:solidFill>
                            <a:srgbClr val="FFFFFF"/>
                          </a:solidFill>
                          <a:latin typeface="Times New Roman"/>
                        </a:rPr>
                        <a:t>YoP</a:t>
                      </a:r>
                      <a:r>
                        <a:rPr lang="en-US" sz="1600" b="1" strike="noStrike" spc="-1" dirty="0">
                          <a:solidFill>
                            <a:srgbClr val="FFFFFF"/>
                          </a:solidFill>
                          <a:latin typeface="Times New Roman"/>
                        </a:rPr>
                        <a:t>: </a:t>
                      </a:r>
                      <a:r>
                        <a:rPr lang="en-US" sz="1600" b="0" strike="noStrike" spc="-1" dirty="0">
                          <a:solidFill>
                            <a:srgbClr val="FFFFFF"/>
                          </a:solidFill>
                          <a:latin typeface="Times New Roman"/>
                        </a:rPr>
                        <a:t>2014</a:t>
                      </a:r>
                      <a:endParaRPr lang="en-IN" sz="1600" b="0" strike="noStrike" spc="-1" dirty="0">
                        <a:latin typeface="Arial"/>
                      </a:endParaRPr>
                    </a:p>
                    <a:p>
                      <a:pPr>
                        <a:lnSpc>
                          <a:spcPct val="100000"/>
                        </a:lnSpc>
                        <a:buNone/>
                      </a:pPr>
                      <a:endParaRPr lang="en-IN" sz="16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a:lnSpc>
                          <a:spcPct val="100000"/>
                        </a:lnSpc>
                        <a:buNone/>
                      </a:pPr>
                      <a:r>
                        <a:rPr lang="en-US" sz="1600" b="0" strike="noStrike" spc="-1" dirty="0">
                          <a:solidFill>
                            <a:schemeClr val="bg1"/>
                          </a:solidFill>
                          <a:latin typeface="Times New Roman" panose="02020603050405020304" pitchFamily="18" charset="0"/>
                          <a:cs typeface="Times New Roman" panose="02020603050405020304" pitchFamily="18" charset="0"/>
                        </a:rPr>
                        <a:t>The paper explores a voice recognition system for administrator authentication. It records a single password spoken by the administrator, converts it to a unique voice signature using MFCC, and stores this signature for reference. During access, the administrator repeats the password. The system compares the new voice signature with the stored one and grants or denies access based on their similarity. This approach successfully identified the administrator's voice in simulations but offers medium-level security.</a:t>
                      </a:r>
                      <a:endParaRPr lang="en-IN" sz="1600" b="0" strike="noStrike" spc="-1" dirty="0">
                        <a:solidFill>
                          <a:schemeClr val="bg1"/>
                        </a:solidFill>
                        <a:latin typeface="Times New Roman" panose="02020603050405020304" pitchFamily="18" charset="0"/>
                        <a:cs typeface="Times New Roman" panose="02020603050405020304" pitchFamily="18"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750" indent="-285750">
                        <a:buFont typeface="Wingdings" panose="05000000000000000000" pitchFamily="2" charset="2"/>
                        <a:buChar char="q"/>
                      </a:pPr>
                      <a:r>
                        <a:rPr lang="en-US" sz="1600" b="1" i="0" kern="1200" dirty="0">
                          <a:solidFill>
                            <a:schemeClr val="bg1"/>
                          </a:solidFill>
                          <a:effectLst/>
                          <a:latin typeface="Times New Roman" panose="02020603050405020304" pitchFamily="18" charset="0"/>
                          <a:ea typeface="+mn-ea"/>
                          <a:cs typeface="Times New Roman" panose="02020603050405020304" pitchFamily="18" charset="0"/>
                        </a:rPr>
                        <a:t>Simple and Easy to Implement:</a:t>
                      </a: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 The system uses MFCC, a well-established technique, and requires only a single password for enrollment.</a:t>
                      </a:r>
                    </a:p>
                    <a:p>
                      <a:pPr marL="285750" indent="-285750">
                        <a:buFont typeface="Wingdings" panose="05000000000000000000" pitchFamily="2" charset="2"/>
                        <a:buChar char="q"/>
                      </a:pPr>
                      <a:r>
                        <a:rPr lang="en-US" sz="1600" b="1" i="0" kern="1200" dirty="0">
                          <a:solidFill>
                            <a:schemeClr val="bg1"/>
                          </a:solidFill>
                          <a:effectLst/>
                          <a:latin typeface="Times New Roman" panose="02020603050405020304" pitchFamily="18" charset="0"/>
                          <a:ea typeface="+mn-ea"/>
                          <a:cs typeface="Times New Roman" panose="02020603050405020304" pitchFamily="18" charset="0"/>
                        </a:rPr>
                        <a:t>Can distinguish between administrator and imposters:</a:t>
                      </a: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 The experiment with 10 people showed successful recognition of the administrator's voice and rejection of others.</a:t>
                      </a:r>
                    </a:p>
                    <a:p>
                      <a:pPr marL="285750" indent="-285750">
                        <a:buFont typeface="Wingdings" panose="05000000000000000000" pitchFamily="2" charset="2"/>
                        <a:buChar char="q"/>
                      </a:pPr>
                      <a:r>
                        <a:rPr lang="en-US" sz="1600" b="1" i="0" kern="1200" dirty="0">
                          <a:solidFill>
                            <a:schemeClr val="bg1"/>
                          </a:solidFill>
                          <a:effectLst/>
                          <a:latin typeface="Times New Roman" panose="02020603050405020304" pitchFamily="18" charset="0"/>
                          <a:ea typeface="+mn-ea"/>
                          <a:cs typeface="Times New Roman" panose="02020603050405020304" pitchFamily="18" charset="0"/>
                        </a:rPr>
                        <a:t>Potential for embedded systems:</a:t>
                      </a: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 The paper suggests the possibility of using this method in access control devices.</a:t>
                      </a:r>
                    </a:p>
                    <a:p>
                      <a:pPr marL="285840" indent="-285840">
                        <a:lnSpc>
                          <a:spcPct val="100000"/>
                        </a:lnSpc>
                        <a:buClr>
                          <a:srgbClr val="FFFFFF"/>
                        </a:buClr>
                        <a:buFont typeface="Wingdings" charset="2"/>
                        <a:buChar char=""/>
                      </a:pPr>
                      <a:endParaRPr lang="en-IN" sz="1600" b="0" strike="noStrike" spc="-1" dirty="0">
                        <a:solidFill>
                          <a:schemeClr val="bg1"/>
                        </a:solidFill>
                        <a:latin typeface="Times New Roman" panose="02020603050405020304" pitchFamily="18" charset="0"/>
                        <a:cs typeface="Times New Roman" panose="02020603050405020304" pitchFamily="18"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750" indent="-285750">
                        <a:lnSpc>
                          <a:spcPct val="100000"/>
                        </a:lnSpc>
                        <a:buFont typeface="Wingdings" panose="05000000000000000000" pitchFamily="2" charset="2"/>
                        <a:buChar char="q"/>
                      </a:pPr>
                      <a:r>
                        <a:rPr lang="en-US" sz="1600" b="1" strike="noStrike" spc="-1" dirty="0">
                          <a:solidFill>
                            <a:schemeClr val="bg1"/>
                          </a:solidFill>
                          <a:latin typeface="Times New Roman" panose="02020603050405020304" pitchFamily="18" charset="0"/>
                          <a:cs typeface="Times New Roman" panose="02020603050405020304" pitchFamily="18" charset="0"/>
                        </a:rPr>
                        <a:t>Limited Accuracy (75%): </a:t>
                      </a:r>
                      <a:r>
                        <a:rPr lang="en-US" sz="1600" b="0" strike="noStrike" spc="-1" dirty="0">
                          <a:solidFill>
                            <a:schemeClr val="bg1"/>
                          </a:solidFill>
                          <a:latin typeface="Times New Roman" panose="02020603050405020304" pitchFamily="18" charset="0"/>
                          <a:cs typeface="Times New Roman" panose="02020603050405020304" pitchFamily="18" charset="0"/>
                        </a:rPr>
                        <a:t>The experiment repeating the administrator's voice recognition resulted in a 25% failure rate.</a:t>
                      </a:r>
                    </a:p>
                    <a:p>
                      <a:pPr marL="285750" indent="-285750">
                        <a:lnSpc>
                          <a:spcPct val="100000"/>
                        </a:lnSpc>
                        <a:buFont typeface="Wingdings" panose="05000000000000000000" pitchFamily="2" charset="2"/>
                        <a:buChar char="q"/>
                      </a:pPr>
                      <a:r>
                        <a:rPr lang="en-US" sz="1600" b="1" strike="noStrike" spc="-1" dirty="0">
                          <a:solidFill>
                            <a:schemeClr val="bg1"/>
                          </a:solidFill>
                          <a:latin typeface="Times New Roman" panose="02020603050405020304" pitchFamily="18" charset="0"/>
                          <a:cs typeface="Times New Roman" panose="02020603050405020304" pitchFamily="18" charset="0"/>
                        </a:rPr>
                        <a:t>Vulnerable to voice variations: </a:t>
                      </a:r>
                      <a:r>
                        <a:rPr lang="en-US" sz="1600" b="0" strike="noStrike" spc="-1" dirty="0">
                          <a:solidFill>
                            <a:schemeClr val="bg1"/>
                          </a:solidFill>
                          <a:latin typeface="Times New Roman" panose="02020603050405020304" pitchFamily="18" charset="0"/>
                          <a:cs typeface="Times New Roman" panose="02020603050405020304" pitchFamily="18" charset="0"/>
                        </a:rPr>
                        <a:t>The system struggles with variations in speech volume due to energy depth variability.</a:t>
                      </a:r>
                    </a:p>
                    <a:p>
                      <a:pPr marL="285750" indent="-285750">
                        <a:lnSpc>
                          <a:spcPct val="100000"/>
                        </a:lnSpc>
                        <a:buFont typeface="Wingdings" panose="05000000000000000000" pitchFamily="2" charset="2"/>
                        <a:buChar char="q"/>
                      </a:pPr>
                      <a:r>
                        <a:rPr lang="en-US" sz="1600" b="1" strike="noStrike" spc="-1" dirty="0">
                          <a:solidFill>
                            <a:schemeClr val="bg1"/>
                          </a:solidFill>
                          <a:latin typeface="Times New Roman" panose="02020603050405020304" pitchFamily="18" charset="0"/>
                          <a:cs typeface="Times New Roman" panose="02020603050405020304" pitchFamily="18" charset="0"/>
                        </a:rPr>
                        <a:t>Not ideal for high-security applications: </a:t>
                      </a:r>
                      <a:r>
                        <a:rPr lang="en-US" sz="1600" b="0" strike="noStrike" spc="-1" dirty="0">
                          <a:solidFill>
                            <a:schemeClr val="bg1"/>
                          </a:solidFill>
                          <a:latin typeface="Times New Roman" panose="02020603050405020304" pitchFamily="18" charset="0"/>
                          <a:cs typeface="Times New Roman" panose="02020603050405020304" pitchFamily="18" charset="0"/>
                        </a:rPr>
                        <a:t>The acknowledged medium-level security suggests limitations for critical systems.</a:t>
                      </a:r>
                    </a:p>
                    <a:p>
                      <a:pPr marL="285750" indent="-285750">
                        <a:lnSpc>
                          <a:spcPct val="100000"/>
                        </a:lnSpc>
                        <a:buFont typeface="Wingdings" panose="05000000000000000000" pitchFamily="2" charset="2"/>
                        <a:buChar char="q"/>
                      </a:pPr>
                      <a:r>
                        <a:rPr lang="en-US" sz="1600" b="1" strike="noStrike" spc="-1" dirty="0">
                          <a:solidFill>
                            <a:schemeClr val="bg1"/>
                          </a:solidFill>
                          <a:latin typeface="Times New Roman" panose="02020603050405020304" pitchFamily="18" charset="0"/>
                          <a:cs typeface="Times New Roman" panose="02020603050405020304" pitchFamily="18" charset="0"/>
                        </a:rPr>
                        <a:t>Doesn't account for diverse speakers: </a:t>
                      </a:r>
                      <a:r>
                        <a:rPr lang="en-US" sz="1600" b="0" strike="noStrike" spc="-1" dirty="0">
                          <a:solidFill>
                            <a:schemeClr val="bg1"/>
                          </a:solidFill>
                          <a:latin typeface="Times New Roman" panose="02020603050405020304" pitchFamily="18" charset="0"/>
                          <a:cs typeface="Times New Roman" panose="02020603050405020304" pitchFamily="18" charset="0"/>
                        </a:rPr>
                        <a:t>The experiment only tested with a single administrator and didn't consider different genders or ages.</a:t>
                      </a:r>
                    </a:p>
                    <a:p>
                      <a:pPr marL="285750" indent="-285750">
                        <a:lnSpc>
                          <a:spcPct val="100000"/>
                        </a:lnSpc>
                        <a:buFont typeface="Wingdings" panose="05000000000000000000" pitchFamily="2" charset="2"/>
                        <a:buChar char="q"/>
                      </a:pPr>
                      <a:r>
                        <a:rPr lang="en-US" sz="1600" b="0" strike="noStrike" spc="-1" dirty="0">
                          <a:solidFill>
                            <a:schemeClr val="bg1"/>
                          </a:solidFill>
                          <a:latin typeface="Times New Roman" panose="02020603050405020304" pitchFamily="18" charset="0"/>
                          <a:cs typeface="Times New Roman" panose="02020603050405020304" pitchFamily="18" charset="0"/>
                        </a:rPr>
                        <a:t>Susceptible to background noise</a:t>
                      </a:r>
                      <a:endParaRPr lang="en-IN" sz="1600" b="0" strike="noStrike" spc="-1" dirty="0">
                        <a:solidFill>
                          <a:schemeClr val="bg1"/>
                        </a:solidFill>
                        <a:latin typeface="Times New Roman" panose="02020603050405020304" pitchFamily="18" charset="0"/>
                        <a:cs typeface="Times New Roman" panose="02020603050405020304" pitchFamily="18"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extLst>
                  <a:ext uri="{0D108BD9-81ED-4DB2-BD59-A6C34878D82A}">
                    <a16:rowId xmlns:a16="http://schemas.microsoft.com/office/drawing/2014/main" val="10001"/>
                  </a:ext>
                </a:extLst>
              </a:tr>
            </a:tbl>
          </a:graphicData>
        </a:graphic>
      </p:graphicFrame>
      <p:sp>
        <p:nvSpPr>
          <p:cNvPr id="3" name="PlaceHolder 2"/>
          <p:cNvSpPr>
            <a:spLocks noGrp="1"/>
          </p:cNvSpPr>
          <p:nvPr>
            <p:ph type="sldNum" idx="6"/>
          </p:nvPr>
        </p:nvSpPr>
        <p:spPr/>
        <p:txBody>
          <a:bodyPr/>
          <a:lstStyle/>
          <a:p>
            <a:fld id="{146351D9-753C-453F-82D0-141C810868D9}" type="slidenum">
              <a:t>16</a:t>
            </a:fld>
            <a:endParaRPr/>
          </a:p>
        </p:txBody>
      </p:sp>
    </p:spTree>
    <p:extLst>
      <p:ext uri="{BB962C8B-B14F-4D97-AF65-F5344CB8AC3E}">
        <p14:creationId xmlns:p14="http://schemas.microsoft.com/office/powerpoint/2010/main" val="3797106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idx="4294967295"/>
          </p:nvPr>
        </p:nvSpPr>
        <p:spPr>
          <a:xfrm>
            <a:off x="646200" y="452880"/>
            <a:ext cx="9404280" cy="1400040"/>
          </a:xfrm>
          <a:prstGeom prst="rect">
            <a:avLst/>
          </a:prstGeom>
          <a:noFill/>
          <a:ln w="0">
            <a:noFill/>
          </a:ln>
        </p:spPr>
        <p:txBody>
          <a:bodyPr anchor="t">
            <a:noAutofit/>
          </a:bodyPr>
          <a:lstStyle/>
          <a:p>
            <a:pPr>
              <a:lnSpc>
                <a:spcPct val="100000"/>
              </a:lnSpc>
              <a:buNone/>
            </a:pPr>
            <a:r>
              <a:rPr lang="en-US" sz="3600" b="1" strike="noStrike" spc="-1">
                <a:solidFill>
                  <a:srgbClr val="EBEBEB"/>
                </a:solidFill>
                <a:latin typeface="Century Gothic"/>
              </a:rPr>
              <a:t>RESEARCH GAP </a:t>
            </a:r>
            <a:endParaRPr lang="en-US" sz="3600" b="0" strike="noStrike" spc="-1">
              <a:solidFill>
                <a:srgbClr val="FFFFFF"/>
              </a:solidFill>
              <a:latin typeface="Century Gothic"/>
            </a:endParaRPr>
          </a:p>
        </p:txBody>
      </p:sp>
      <p:sp>
        <p:nvSpPr>
          <p:cNvPr id="160" name="PlaceHolder 2"/>
          <p:cNvSpPr>
            <a:spLocks noGrp="1"/>
          </p:cNvSpPr>
          <p:nvPr>
            <p:ph idx="4294967295"/>
          </p:nvPr>
        </p:nvSpPr>
        <p:spPr>
          <a:xfrm>
            <a:off x="646200" y="1062720"/>
            <a:ext cx="11190960" cy="4947840"/>
          </a:xfrm>
          <a:prstGeom prst="rect">
            <a:avLst/>
          </a:prstGeom>
          <a:noFill/>
          <a:ln w="0">
            <a:noFill/>
          </a:ln>
        </p:spPr>
        <p:txBody>
          <a:bodyPr anchor="t">
            <a:normAutofit/>
          </a:bodyPr>
          <a:lstStyle/>
          <a:p>
            <a:pPr marL="0" indent="0">
              <a:lnSpc>
                <a:spcPct val="100000"/>
              </a:lnSpc>
              <a:spcBef>
                <a:spcPts val="1001"/>
              </a:spcBef>
              <a:buClr>
                <a:srgbClr val="8AD0D6"/>
              </a:buClr>
              <a:buSzPct val="80000"/>
              <a:buNone/>
            </a:pPr>
            <a:endParaRPr lang="en-US" sz="2400" b="0" strike="noStrike" spc="-1" dirty="0">
              <a:solidFill>
                <a:srgbClr val="FFFFFF"/>
              </a:solidFill>
              <a:latin typeface="Century Gothic"/>
            </a:endParaRPr>
          </a:p>
          <a:p>
            <a:pPr>
              <a:lnSpc>
                <a:spcPct val="100000"/>
              </a:lnSpc>
              <a:spcBef>
                <a:spcPts val="1001"/>
              </a:spcBef>
              <a:buClr>
                <a:srgbClr val="8AD0D6"/>
              </a:buClr>
              <a:buSzPct val="80000"/>
              <a:buFont typeface="Wingdings" panose="05000000000000000000" pitchFamily="2" charset="2"/>
              <a:buChar char="q"/>
            </a:pPr>
            <a:r>
              <a:rPr lang="en-GB" sz="2400" b="0" strike="noStrike" spc="-1" dirty="0">
                <a:solidFill>
                  <a:srgbClr val="FFFFFF"/>
                </a:solidFill>
                <a:latin typeface="Times New Roman" panose="02020603050405020304" pitchFamily="18" charset="0"/>
                <a:cs typeface="Times New Roman" panose="02020603050405020304" pitchFamily="18" charset="0"/>
              </a:rPr>
              <a:t>High initial costs.</a:t>
            </a:r>
            <a:endParaRPr lang="en-US" sz="2400" b="0" strike="noStrike" spc="-1" dirty="0">
              <a:solidFill>
                <a:srgbClr val="FFFFFF"/>
              </a:solidFill>
              <a:latin typeface="Times New Roman" panose="02020603050405020304" pitchFamily="18" charset="0"/>
              <a:cs typeface="Times New Roman" panose="02020603050405020304" pitchFamily="18" charset="0"/>
            </a:endParaRPr>
          </a:p>
          <a:p>
            <a:pPr>
              <a:lnSpc>
                <a:spcPct val="100000"/>
              </a:lnSpc>
              <a:spcBef>
                <a:spcPts val="1001"/>
              </a:spcBef>
              <a:buClr>
                <a:srgbClr val="8AD0D6"/>
              </a:buClr>
              <a:buSzPct val="80000"/>
              <a:buFont typeface="Wingdings" panose="05000000000000000000" pitchFamily="2" charset="2"/>
              <a:buChar char="q"/>
            </a:pPr>
            <a:r>
              <a:rPr lang="en-GB" sz="2400" b="0" strike="noStrike" spc="-1" dirty="0">
                <a:solidFill>
                  <a:srgbClr val="FFFFFF"/>
                </a:solidFill>
                <a:latin typeface="Times New Roman" panose="02020603050405020304" pitchFamily="18" charset="0"/>
                <a:cs typeface="Times New Roman" panose="02020603050405020304" pitchFamily="18" charset="0"/>
              </a:rPr>
              <a:t>Partial automation.</a:t>
            </a:r>
            <a:endParaRPr lang="en-US" sz="2400" b="0" strike="noStrike" spc="-1" dirty="0">
              <a:solidFill>
                <a:srgbClr val="FFFFFF"/>
              </a:solidFill>
              <a:latin typeface="Times New Roman" panose="02020603050405020304" pitchFamily="18" charset="0"/>
              <a:cs typeface="Times New Roman" panose="02020603050405020304" pitchFamily="18" charset="0"/>
            </a:endParaRPr>
          </a:p>
          <a:p>
            <a:pPr>
              <a:lnSpc>
                <a:spcPct val="100000"/>
              </a:lnSpc>
              <a:spcBef>
                <a:spcPts val="1001"/>
              </a:spcBef>
              <a:buClr>
                <a:srgbClr val="8AD0D6"/>
              </a:buClr>
              <a:buSzPct val="80000"/>
              <a:buFont typeface="Wingdings" panose="05000000000000000000" pitchFamily="2" charset="2"/>
              <a:buChar char="q"/>
            </a:pPr>
            <a:r>
              <a:rPr lang="en-GB" sz="2400" b="0" strike="noStrike" spc="-1" dirty="0">
                <a:solidFill>
                  <a:srgbClr val="FFFFFF"/>
                </a:solidFill>
                <a:latin typeface="Times New Roman" panose="02020603050405020304" pitchFamily="18" charset="0"/>
                <a:cs typeface="Times New Roman" panose="02020603050405020304" pitchFamily="18" charset="0"/>
              </a:rPr>
              <a:t>Limited to similar wall structures, may not be suitable for complex textures or background.</a:t>
            </a:r>
            <a:endParaRPr lang="en-US" sz="2400" b="0" strike="noStrike" spc="-1" dirty="0">
              <a:solidFill>
                <a:srgbClr val="FFFFFF"/>
              </a:solidFill>
              <a:latin typeface="Times New Roman" panose="02020603050405020304" pitchFamily="18" charset="0"/>
              <a:cs typeface="Times New Roman" panose="02020603050405020304" pitchFamily="18" charset="0"/>
            </a:endParaRPr>
          </a:p>
          <a:p>
            <a:pPr>
              <a:lnSpc>
                <a:spcPct val="100000"/>
              </a:lnSpc>
              <a:spcBef>
                <a:spcPts val="1001"/>
              </a:spcBef>
              <a:buClr>
                <a:srgbClr val="8AD0D6"/>
              </a:buClr>
              <a:buSzPct val="80000"/>
              <a:buFont typeface="Wingdings" panose="05000000000000000000" pitchFamily="2" charset="2"/>
              <a:buChar char="q"/>
            </a:pPr>
            <a:r>
              <a:rPr lang="en-GB" sz="2400" b="0" strike="noStrike" spc="-1" dirty="0">
                <a:solidFill>
                  <a:srgbClr val="FFFFFF"/>
                </a:solidFill>
                <a:latin typeface="Times New Roman" panose="02020603050405020304" pitchFamily="18" charset="0"/>
                <a:cs typeface="Times New Roman" panose="02020603050405020304" pitchFamily="18" charset="0"/>
              </a:rPr>
              <a:t>May struggle with unseen defect types or conditions, performance may struggle with low image quality.</a:t>
            </a:r>
          </a:p>
          <a:p>
            <a:pPr>
              <a:lnSpc>
                <a:spcPct val="100000"/>
              </a:lnSpc>
              <a:spcBef>
                <a:spcPts val="1001"/>
              </a:spcBef>
              <a:buClr>
                <a:srgbClr val="8AD0D6"/>
              </a:buClr>
              <a:buSzPct val="80000"/>
              <a:buFont typeface="Wingdings" panose="05000000000000000000" pitchFamily="2" charset="2"/>
              <a:buChar char="q"/>
            </a:pPr>
            <a:r>
              <a:rPr lang="en-US" sz="2400" b="0" strike="noStrike" spc="-1" dirty="0">
                <a:solidFill>
                  <a:srgbClr val="FFFFFF"/>
                </a:solidFill>
                <a:latin typeface="Times New Roman" panose="02020603050405020304" pitchFamily="18" charset="0"/>
                <a:cs typeface="Times New Roman" panose="02020603050405020304" pitchFamily="18" charset="0"/>
              </a:rPr>
              <a:t>Susceptible to background noise.</a:t>
            </a:r>
          </a:p>
          <a:p>
            <a:pPr>
              <a:lnSpc>
                <a:spcPct val="100000"/>
              </a:lnSpc>
              <a:spcBef>
                <a:spcPts val="1001"/>
              </a:spcBef>
              <a:buClr>
                <a:srgbClr val="8AD0D6"/>
              </a:buClr>
              <a:buSzPct val="80000"/>
              <a:buFont typeface="Wingdings" panose="05000000000000000000" pitchFamily="2" charset="2"/>
              <a:buChar char="q"/>
            </a:pPr>
            <a:r>
              <a:rPr lang="en-US" sz="2400" spc="-1" dirty="0">
                <a:solidFill>
                  <a:srgbClr val="FFFFFF"/>
                </a:solidFill>
                <a:latin typeface="Times New Roman" panose="02020603050405020304" pitchFamily="18" charset="0"/>
                <a:cs typeface="Times New Roman" panose="02020603050405020304" pitchFamily="18" charset="0"/>
              </a:rPr>
              <a:t>Vulnerable to voice variations</a:t>
            </a:r>
          </a:p>
          <a:p>
            <a:pPr>
              <a:lnSpc>
                <a:spcPct val="100000"/>
              </a:lnSpc>
              <a:spcBef>
                <a:spcPts val="1001"/>
              </a:spcBef>
              <a:buClr>
                <a:srgbClr val="8AD0D6"/>
              </a:buClr>
              <a:buSzPct val="80000"/>
              <a:buFont typeface="Wingdings" panose="05000000000000000000" pitchFamily="2" charset="2"/>
              <a:buChar char="q"/>
            </a:pPr>
            <a:r>
              <a:rPr lang="en-US" sz="2400" spc="-1" dirty="0">
                <a:solidFill>
                  <a:srgbClr val="FFFFFF"/>
                </a:solidFill>
                <a:latin typeface="Times New Roman" panose="02020603050405020304" pitchFamily="18" charset="0"/>
                <a:cs typeface="Times New Roman" panose="02020603050405020304" pitchFamily="18" charset="0"/>
              </a:rPr>
              <a:t>Can be fooled by voice recordings</a:t>
            </a:r>
          </a:p>
          <a:p>
            <a:pPr>
              <a:lnSpc>
                <a:spcPct val="100000"/>
              </a:lnSpc>
              <a:spcBef>
                <a:spcPts val="1001"/>
              </a:spcBef>
              <a:buClr>
                <a:srgbClr val="8AD0D6"/>
              </a:buClr>
              <a:buSzPct val="80000"/>
              <a:buFont typeface="Wingdings" panose="05000000000000000000" pitchFamily="2" charset="2"/>
              <a:buChar char="q"/>
            </a:pPr>
            <a:endParaRPr lang="en-US" sz="2400" b="0" strike="noStrike" spc="-1" dirty="0">
              <a:solidFill>
                <a:srgbClr val="FFFFFF"/>
              </a:solidFill>
              <a:latin typeface="Times New Roman" panose="02020603050405020304" pitchFamily="18" charset="0"/>
              <a:cs typeface="Times New Roman" panose="02020603050405020304" pitchFamily="18" charset="0"/>
            </a:endParaRPr>
          </a:p>
          <a:p>
            <a:pPr>
              <a:lnSpc>
                <a:spcPct val="100000"/>
              </a:lnSpc>
              <a:spcBef>
                <a:spcPts val="1001"/>
              </a:spcBef>
              <a:buClr>
                <a:srgbClr val="8AD0D6"/>
              </a:buClr>
              <a:buSzPct val="80000"/>
              <a:buFont typeface="Wingdings" panose="05000000000000000000" pitchFamily="2" charset="2"/>
              <a:buChar char="q"/>
            </a:pPr>
            <a:endParaRPr lang="en-US" sz="2400" b="0" strike="noStrike" spc="-1" dirty="0">
              <a:solidFill>
                <a:srgbClr val="FFFFFF"/>
              </a:solidFill>
              <a:latin typeface="Times New Roman" panose="02020603050405020304" pitchFamily="18" charset="0"/>
              <a:cs typeface="Times New Roman" panose="02020603050405020304" pitchFamily="18" charset="0"/>
            </a:endParaRPr>
          </a:p>
          <a:p>
            <a:pPr marL="0" indent="0">
              <a:lnSpc>
                <a:spcPct val="100000"/>
              </a:lnSpc>
              <a:spcBef>
                <a:spcPts val="1001"/>
              </a:spcBef>
              <a:buClr>
                <a:srgbClr val="8AD0D6"/>
              </a:buClr>
              <a:buSzPct val="80000"/>
              <a:buNone/>
            </a:pPr>
            <a:endParaRPr lang="en-US" sz="2400" b="0" strike="noStrike" spc="-1" dirty="0">
              <a:solidFill>
                <a:srgbClr val="FFFFFF"/>
              </a:solidFill>
              <a:latin typeface="Century Gothic"/>
            </a:endParaRPr>
          </a:p>
        </p:txBody>
      </p:sp>
      <p:sp>
        <p:nvSpPr>
          <p:cNvPr id="4" name="PlaceHolder 3"/>
          <p:cNvSpPr>
            <a:spLocks noGrp="1"/>
          </p:cNvSpPr>
          <p:nvPr>
            <p:ph type="sldNum" idx="6"/>
          </p:nvPr>
        </p:nvSpPr>
        <p:spPr/>
        <p:txBody>
          <a:bodyPr/>
          <a:lstStyle/>
          <a:p>
            <a:fld id="{99AA220E-4D89-4FFD-94AB-422106A8AF47}" type="slidenum">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
          <p:cNvSpPr txBox="1">
            <a:spLocks noGrp="1"/>
          </p:cNvSpPr>
          <p:nvPr>
            <p:ph type="title" idx="4294967295"/>
          </p:nvPr>
        </p:nvSpPr>
        <p:spPr>
          <a:xfrm>
            <a:off x="646200" y="452880"/>
            <a:ext cx="9404400" cy="1400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EBEBEB"/>
              </a:buClr>
              <a:buSzPts val="3600"/>
              <a:buFont typeface="Century Gothic"/>
              <a:buNone/>
            </a:pPr>
            <a:r>
              <a:rPr lang="en-US" sz="3600" b="1" strike="noStrike">
                <a:solidFill>
                  <a:srgbClr val="EBEBEB"/>
                </a:solidFill>
                <a:latin typeface="Century Gothic"/>
                <a:ea typeface="Century Gothic"/>
                <a:cs typeface="Century Gothic"/>
                <a:sym typeface="Century Gothic"/>
              </a:rPr>
              <a:t>PROPOSED SOLUTIONS</a:t>
            </a:r>
            <a:endParaRPr sz="3600" b="0" strike="noStrike">
              <a:solidFill>
                <a:srgbClr val="FFFFFF"/>
              </a:solidFill>
              <a:latin typeface="Century Gothic"/>
              <a:ea typeface="Century Gothic"/>
              <a:cs typeface="Century Gothic"/>
              <a:sym typeface="Century Gothic"/>
            </a:endParaRPr>
          </a:p>
        </p:txBody>
      </p:sp>
      <p:sp>
        <p:nvSpPr>
          <p:cNvPr id="257" name="Google Shape;257;p3"/>
          <p:cNvSpPr txBox="1">
            <a:spLocks noGrp="1"/>
          </p:cNvSpPr>
          <p:nvPr>
            <p:ph type="body" idx="4294967295"/>
          </p:nvPr>
        </p:nvSpPr>
        <p:spPr>
          <a:xfrm>
            <a:off x="371330" y="1313674"/>
            <a:ext cx="9340800" cy="494790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rgbClr val="8AD0D6"/>
              </a:buClr>
              <a:buSzPts val="1920"/>
              <a:buFont typeface="Noto Sans Symbols"/>
              <a:buChar char="❑"/>
            </a:pPr>
            <a:r>
              <a:rPr lang="en-US" sz="2400" b="0" strike="noStrike">
                <a:solidFill>
                  <a:srgbClr val="FFFFFF"/>
                </a:solidFill>
                <a:latin typeface="Times New Roman"/>
                <a:ea typeface="Times New Roman"/>
                <a:cs typeface="Times New Roman"/>
                <a:sym typeface="Times New Roman"/>
              </a:rPr>
              <a:t>The proposed solution entails developing a real-time, autonomous computer vision equipped with voice biometric authentication system capabilities to identify imperfections on walls. </a:t>
            </a:r>
            <a:endParaRPr/>
          </a:p>
          <a:p>
            <a:pPr marL="228600" lvl="0" indent="-228600" algn="l" rtl="0">
              <a:lnSpc>
                <a:spcPct val="100000"/>
              </a:lnSpc>
              <a:spcBef>
                <a:spcPts val="1001"/>
              </a:spcBef>
              <a:spcAft>
                <a:spcPts val="0"/>
              </a:spcAft>
              <a:buClr>
                <a:srgbClr val="8AD0D6"/>
              </a:buClr>
              <a:buSzPts val="1920"/>
              <a:buFont typeface="Noto Sans Symbols"/>
              <a:buChar char="❑"/>
            </a:pPr>
            <a:r>
              <a:rPr lang="en-US" sz="2400" b="0" strike="noStrike">
                <a:solidFill>
                  <a:srgbClr val="FFFFFF"/>
                </a:solidFill>
                <a:latin typeface="Times New Roman"/>
                <a:ea typeface="Times New Roman"/>
                <a:cs typeface="Times New Roman"/>
                <a:sym typeface="Times New Roman"/>
              </a:rPr>
              <a:t>By integrating </a:t>
            </a:r>
            <a:r>
              <a:rPr lang="en-US" sz="2400">
                <a:solidFill>
                  <a:srgbClr val="FFFFFF"/>
                </a:solidFill>
                <a:latin typeface="Times New Roman"/>
                <a:ea typeface="Times New Roman"/>
                <a:cs typeface="Times New Roman"/>
                <a:sym typeface="Times New Roman"/>
              </a:rPr>
              <a:t>liDAR</a:t>
            </a:r>
            <a:r>
              <a:rPr lang="en-US" sz="2400" b="0" strike="noStrike">
                <a:solidFill>
                  <a:srgbClr val="FFFFFF"/>
                </a:solidFill>
                <a:latin typeface="Times New Roman"/>
                <a:ea typeface="Times New Roman"/>
                <a:cs typeface="Times New Roman"/>
                <a:sym typeface="Times New Roman"/>
              </a:rPr>
              <a:t>, the </a:t>
            </a:r>
            <a:r>
              <a:rPr lang="en-US" sz="2400">
                <a:solidFill>
                  <a:srgbClr val="FFFFFF"/>
                </a:solidFill>
                <a:latin typeface="Times New Roman"/>
                <a:ea typeface="Times New Roman"/>
                <a:cs typeface="Times New Roman"/>
                <a:sym typeface="Times New Roman"/>
              </a:rPr>
              <a:t>system</a:t>
            </a:r>
            <a:r>
              <a:rPr lang="en-US" sz="2400" b="0" strike="noStrike">
                <a:solidFill>
                  <a:srgbClr val="FFFFFF"/>
                </a:solidFill>
                <a:latin typeface="Times New Roman"/>
                <a:ea typeface="Times New Roman"/>
                <a:cs typeface="Times New Roman"/>
                <a:sym typeface="Times New Roman"/>
              </a:rPr>
              <a:t> determines the precise </a:t>
            </a:r>
            <a:r>
              <a:rPr lang="en-US" sz="2400">
                <a:solidFill>
                  <a:srgbClr val="FFFFFF"/>
                </a:solidFill>
                <a:latin typeface="Times New Roman"/>
                <a:ea typeface="Times New Roman"/>
                <a:cs typeface="Times New Roman"/>
                <a:sym typeface="Times New Roman"/>
              </a:rPr>
              <a:t>depth of imperfection on the wall</a:t>
            </a:r>
            <a:r>
              <a:rPr lang="en-US" sz="2400" b="0" strike="noStrike">
                <a:solidFill>
                  <a:srgbClr val="FFFFFF"/>
                </a:solidFill>
                <a:latin typeface="Times New Roman"/>
                <a:ea typeface="Times New Roman"/>
                <a:cs typeface="Times New Roman"/>
                <a:sym typeface="Times New Roman"/>
              </a:rPr>
              <a:t> </a:t>
            </a:r>
            <a:endParaRPr/>
          </a:p>
          <a:p>
            <a:pPr marL="228600" lvl="0" indent="-228600" algn="l" rtl="0">
              <a:lnSpc>
                <a:spcPct val="100000"/>
              </a:lnSpc>
              <a:spcBef>
                <a:spcPts val="1001"/>
              </a:spcBef>
              <a:spcAft>
                <a:spcPts val="0"/>
              </a:spcAft>
              <a:buClr>
                <a:srgbClr val="8AD0D6"/>
              </a:buClr>
              <a:buSzPts val="1920"/>
              <a:buFont typeface="Noto Sans Symbols"/>
              <a:buChar char="❑"/>
            </a:pPr>
            <a:r>
              <a:rPr lang="en-US" sz="2400" b="0" strike="noStrike">
                <a:solidFill>
                  <a:srgbClr val="FFFFFF"/>
                </a:solidFill>
                <a:latin typeface="Times New Roman"/>
                <a:ea typeface="Times New Roman"/>
                <a:cs typeface="Times New Roman"/>
                <a:sym typeface="Times New Roman"/>
              </a:rPr>
              <a:t>Voice biometrics offers a security solution for automated inspections by analyzing a user's unique vocal characteristics. This allows for verification of the inspector's identity, reducing the risk of unauthorized access.</a:t>
            </a:r>
            <a:endParaRPr sz="2400" b="0" strike="noStrike">
              <a:solidFill>
                <a:srgbClr val="FFFFFF"/>
              </a:solidFill>
              <a:latin typeface="Times New Roman"/>
              <a:ea typeface="Times New Roman"/>
              <a:cs typeface="Times New Roman"/>
              <a:sym typeface="Times New Roman"/>
            </a:endParaRPr>
          </a:p>
          <a:p>
            <a:pPr marL="0" lvl="0" indent="0" algn="l" rtl="0">
              <a:lnSpc>
                <a:spcPct val="100000"/>
              </a:lnSpc>
              <a:spcBef>
                <a:spcPts val="1001"/>
              </a:spcBef>
              <a:spcAft>
                <a:spcPts val="0"/>
              </a:spcAft>
              <a:buNone/>
            </a:pPr>
            <a:endParaRPr/>
          </a:p>
        </p:txBody>
      </p:sp>
      <p:sp>
        <p:nvSpPr>
          <p:cNvPr id="258" name="Google Shape;258;p3"/>
          <p:cNvSpPr txBox="1">
            <a:spLocks noGrp="1"/>
          </p:cNvSpPr>
          <p:nvPr>
            <p:ph type="sldNum" idx="6"/>
          </p:nvPr>
        </p:nvSpPr>
        <p:spPr>
          <a:xfrm>
            <a:off x="10352520" y="295560"/>
            <a:ext cx="837600" cy="7671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FFFFFF"/>
              </a:buClr>
              <a:buSzPts val="2800"/>
              <a:buFont typeface="Century Gothic"/>
              <a:buNone/>
            </a:pPr>
            <a:fld id="{00000000-1234-1234-1234-123412341234}" type="slidenum">
              <a:rPr lang="en-US" sz="2800" b="0" strike="noStrike">
                <a:solidFill>
                  <a:srgbClr val="FFFFFF"/>
                </a:solidFill>
                <a:latin typeface="Century Gothic"/>
                <a:ea typeface="Century Gothic"/>
                <a:cs typeface="Century Gothic"/>
                <a:sym typeface="Century Gothic"/>
              </a:rPr>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9"/>
        <p:cNvGrpSpPr/>
        <p:nvPr/>
      </p:nvGrpSpPr>
      <p:grpSpPr>
        <a:xfrm>
          <a:off x="0" y="0"/>
          <a:ext cx="0" cy="0"/>
          <a:chOff x="0" y="0"/>
          <a:chExt cx="0" cy="0"/>
        </a:xfrm>
      </p:grpSpPr>
      <p:sp>
        <p:nvSpPr>
          <p:cNvPr id="260" name="Google Shape;260;p4"/>
          <p:cNvSpPr/>
          <p:nvPr/>
        </p:nvSpPr>
        <p:spPr>
          <a:xfrm>
            <a:off x="0" y="0"/>
            <a:ext cx="12191700" cy="68577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8719920" y="146016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txBox="1">
            <a:spLocks noGrp="1"/>
          </p:cNvSpPr>
          <p:nvPr>
            <p:ph type="title" idx="4294967295"/>
          </p:nvPr>
        </p:nvSpPr>
        <p:spPr>
          <a:xfrm>
            <a:off x="649080" y="629280"/>
            <a:ext cx="9251700" cy="1016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EBEBEB"/>
              </a:buClr>
              <a:buSzPts val="4200"/>
              <a:buFont typeface="Century Gothic"/>
              <a:buNone/>
            </a:pPr>
            <a:r>
              <a:rPr lang="en-US" sz="4200" b="1" strike="noStrike">
                <a:solidFill>
                  <a:srgbClr val="EBEBEB"/>
                </a:solidFill>
                <a:latin typeface="Century Gothic"/>
                <a:ea typeface="Century Gothic"/>
                <a:cs typeface="Century Gothic"/>
                <a:sym typeface="Century Gothic"/>
              </a:rPr>
              <a:t>OBJECTIVE</a:t>
            </a:r>
            <a:endParaRPr sz="4200" b="0" strike="noStrike">
              <a:solidFill>
                <a:srgbClr val="FFFFFF"/>
              </a:solidFill>
              <a:latin typeface="Century Gothic"/>
              <a:ea typeface="Century Gothic"/>
              <a:cs typeface="Century Gothic"/>
              <a:sym typeface="Century Gothic"/>
            </a:endParaRPr>
          </a:p>
        </p:txBody>
      </p:sp>
      <p:sp>
        <p:nvSpPr>
          <p:cNvPr id="263" name="Google Shape;263;p4"/>
          <p:cNvSpPr/>
          <p:nvPr/>
        </p:nvSpPr>
        <p:spPr>
          <a:xfrm>
            <a:off x="10437840" y="0"/>
            <a:ext cx="685500" cy="1142700"/>
          </a:xfrm>
          <a:prstGeom prst="rect">
            <a:avLst/>
          </a:prstGeom>
          <a:solidFill>
            <a:schemeClr val="accent1"/>
          </a:solidFill>
          <a:ln>
            <a:noFill/>
          </a:ln>
          <a:effectLst>
            <a:outerShdw blurRad="38160" dist="25560" dir="5400000" rotWithShape="0">
              <a:srgbClr val="000000">
                <a:alpha val="4471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txBox="1">
            <a:spLocks noGrp="1"/>
          </p:cNvSpPr>
          <p:nvPr>
            <p:ph type="sldNum" idx="6"/>
          </p:nvPr>
        </p:nvSpPr>
        <p:spPr>
          <a:xfrm>
            <a:off x="10352520" y="295560"/>
            <a:ext cx="837600" cy="767100"/>
          </a:xfrm>
          <a:prstGeom prst="rect">
            <a:avLst/>
          </a:prstGeom>
          <a:noFill/>
          <a:ln>
            <a:noFill/>
          </a:ln>
        </p:spPr>
        <p:txBody>
          <a:bodyPr spcFirstLastPara="1" wrap="square" lIns="91425" tIns="45700" rIns="91425" bIns="45700" anchor="b" anchorCtr="0">
            <a:normAutofit/>
          </a:bodyPr>
          <a:lstStyle/>
          <a:p>
            <a:pPr marL="0" marR="0" lvl="0" indent="0" algn="ctr" rtl="0">
              <a:lnSpc>
                <a:spcPct val="100000"/>
              </a:lnSpc>
              <a:spcBef>
                <a:spcPts val="0"/>
              </a:spcBef>
              <a:spcAft>
                <a:spcPts val="0"/>
              </a:spcAft>
              <a:buClr>
                <a:srgbClr val="FFFFFF"/>
              </a:buClr>
              <a:buSzPts val="2800"/>
              <a:buFont typeface="Century Gothic"/>
              <a:buNone/>
            </a:pPr>
            <a:fld id="{00000000-1234-1234-1234-123412341234}" type="slidenum">
              <a:rPr lang="en-US" sz="2800" b="0" i="0" u="none" strike="noStrike" cap="none">
                <a:solidFill>
                  <a:srgbClr val="FFFFFF"/>
                </a:solidFill>
                <a:latin typeface="Century Gothic"/>
                <a:ea typeface="Century Gothic"/>
                <a:cs typeface="Century Gothic"/>
                <a:sym typeface="Century Gothic"/>
              </a:rPr>
              <a:t>19</a:t>
            </a:fld>
            <a:endParaRPr sz="2800" b="0" i="0" u="none" strike="noStrike" cap="none">
              <a:solidFill>
                <a:srgbClr val="FFFFFF"/>
              </a:solidFill>
              <a:latin typeface="Times New Roman"/>
              <a:ea typeface="Times New Roman"/>
              <a:cs typeface="Times New Roman"/>
              <a:sym typeface="Times New Roman"/>
            </a:endParaRPr>
          </a:p>
        </p:txBody>
      </p:sp>
      <p:sp>
        <p:nvSpPr>
          <p:cNvPr id="265" name="Google Shape;265;p4"/>
          <p:cNvSpPr/>
          <p:nvPr/>
        </p:nvSpPr>
        <p:spPr>
          <a:xfrm>
            <a:off x="0" y="1762200"/>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sp>
        <p:nvSpPr>
          <p:cNvPr id="266" name="Google Shape;266;p4"/>
          <p:cNvSpPr txBox="1"/>
          <p:nvPr/>
        </p:nvSpPr>
        <p:spPr>
          <a:xfrm>
            <a:off x="649075" y="2285650"/>
            <a:ext cx="10293600" cy="4401164"/>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Arial" panose="020B0604020202020204" pitchFamily="34" charset="0"/>
              <a:buChar char="•"/>
            </a:pPr>
            <a:r>
              <a:rPr lang="en-US" sz="2800" dirty="0">
                <a:solidFill>
                  <a:schemeClr val="dk1"/>
                </a:solidFill>
              </a:rPr>
              <a:t>To create a computer vision model using yolov5 object detection for identifying imperfections on the wall (smooth/rough)</a:t>
            </a:r>
            <a:endParaRPr sz="2800" dirty="0">
              <a:solidFill>
                <a:schemeClr val="dk1"/>
              </a:solidFill>
            </a:endParaRPr>
          </a:p>
          <a:p>
            <a:pPr marL="457200" marR="0" lvl="0" indent="-457200" algn="l" rtl="0">
              <a:spcBef>
                <a:spcPts val="0"/>
              </a:spcBef>
              <a:spcAft>
                <a:spcPts val="0"/>
              </a:spcAft>
              <a:buClr>
                <a:schemeClr val="dk1"/>
              </a:buClr>
              <a:buSzPts val="2800"/>
              <a:buFont typeface="Arial" panose="020B0604020202020204" pitchFamily="34" charset="0"/>
              <a:buChar char="•"/>
            </a:pPr>
            <a:r>
              <a:rPr lang="en-US" sz="2800" dirty="0">
                <a:solidFill>
                  <a:schemeClr val="dk1"/>
                </a:solidFill>
              </a:rPr>
              <a:t>To develop a voice biometric authentication system that can register a new user, identify and authenticate them.</a:t>
            </a:r>
            <a:endParaRPr sz="2800" dirty="0">
              <a:solidFill>
                <a:schemeClr val="dk1"/>
              </a:solidFill>
            </a:endParaRPr>
          </a:p>
          <a:p>
            <a:pPr marL="457200" marR="0" lvl="0" indent="-457200" algn="l" rtl="0">
              <a:spcBef>
                <a:spcPts val="0"/>
              </a:spcBef>
              <a:spcAft>
                <a:spcPts val="0"/>
              </a:spcAft>
              <a:buClr>
                <a:schemeClr val="dk1"/>
              </a:buClr>
              <a:buSzPts val="2800"/>
              <a:buFont typeface="Arial" panose="020B0604020202020204" pitchFamily="34" charset="0"/>
              <a:buChar char="•"/>
            </a:pPr>
            <a:r>
              <a:rPr lang="en-US" sz="2800" dirty="0">
                <a:solidFill>
                  <a:schemeClr val="dk1"/>
                </a:solidFill>
              </a:rPr>
              <a:t>To integrate depth sensing with the above computer vision to determine the distance between the walls and the system.</a:t>
            </a:r>
            <a:endParaRPr sz="2800" dirty="0">
              <a:solidFill>
                <a:schemeClr val="dk1"/>
              </a:solidFill>
            </a:endParaRPr>
          </a:p>
          <a:p>
            <a:pPr marL="457200" marR="0" lvl="0" indent="-457200" algn="l" rtl="0">
              <a:spcBef>
                <a:spcPts val="0"/>
              </a:spcBef>
              <a:spcAft>
                <a:spcPts val="0"/>
              </a:spcAft>
              <a:buClr>
                <a:schemeClr val="dk1"/>
              </a:buClr>
              <a:buSzPts val="2800"/>
              <a:buFont typeface="Arial" panose="020B0604020202020204" pitchFamily="34" charset="0"/>
              <a:buChar char="•"/>
            </a:pPr>
            <a:r>
              <a:rPr lang="en-US" sz="2800" dirty="0">
                <a:solidFill>
                  <a:schemeClr val="dk1"/>
                </a:solidFill>
              </a:rPr>
              <a:t>Attempt to develop a project aligned with Sustainable Development Goal 3, which focuses on promoting good health and well-being.</a:t>
            </a:r>
            <a:endParaRPr sz="2800"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01" name="Rectangle 87"/>
          <p:cNvSpPr/>
          <p:nvPr/>
        </p:nvSpPr>
        <p:spPr>
          <a:xfrm>
            <a:off x="0" y="0"/>
            <a:ext cx="12191760" cy="6857640"/>
          </a:xfrm>
          <a:prstGeom prst="rect">
            <a:avLst/>
          </a:prstGeom>
          <a:blipFill rotWithShape="0">
            <a:blip r:embed="rId2"/>
            <a:srcRect/>
            <a:stretch/>
          </a:blipFill>
          <a:ln>
            <a:noFill/>
          </a:ln>
        </p:spPr>
        <p:style>
          <a:lnRef idx="2">
            <a:schemeClr val="accent1">
              <a:shade val="50000"/>
            </a:schemeClr>
          </a:lnRef>
          <a:fillRef idx="1003">
            <a:schemeClr val="dk2"/>
          </a:fillRef>
          <a:effectRef idx="0">
            <a:schemeClr val="accent1"/>
          </a:effectRef>
          <a:fontRef idx="minor"/>
        </p:style>
      </p:sp>
      <p:sp>
        <p:nvSpPr>
          <p:cNvPr id="102" name="PlaceHolder 1"/>
          <p:cNvSpPr>
            <a:spLocks noGrp="1"/>
          </p:cNvSpPr>
          <p:nvPr>
            <p:ph type="title" idx="4294967295"/>
          </p:nvPr>
        </p:nvSpPr>
        <p:spPr>
          <a:xfrm>
            <a:off x="5411880" y="452880"/>
            <a:ext cx="4638600" cy="1400040"/>
          </a:xfrm>
          <a:prstGeom prst="rect">
            <a:avLst/>
          </a:prstGeom>
          <a:noFill/>
          <a:ln w="0">
            <a:noFill/>
          </a:ln>
        </p:spPr>
        <p:txBody>
          <a:bodyPr anchor="t">
            <a:normAutofit/>
          </a:bodyPr>
          <a:lstStyle/>
          <a:p>
            <a:pPr>
              <a:lnSpc>
                <a:spcPct val="100000"/>
              </a:lnSpc>
              <a:buNone/>
            </a:pPr>
            <a:r>
              <a:rPr lang="en-US" sz="4200" b="1" strike="noStrike" spc="-1">
                <a:solidFill>
                  <a:srgbClr val="EBEBEB"/>
                </a:solidFill>
                <a:latin typeface="Century Gothic"/>
              </a:rPr>
              <a:t>INTRODUCTION</a:t>
            </a:r>
            <a:endParaRPr lang="en-US" sz="4200" b="0" strike="noStrike" spc="-1">
              <a:solidFill>
                <a:srgbClr val="FFFFFF"/>
              </a:solidFill>
              <a:latin typeface="Century Gothic"/>
            </a:endParaRPr>
          </a:p>
        </p:txBody>
      </p:sp>
      <p:sp>
        <p:nvSpPr>
          <p:cNvPr id="103" name="Freeform 31"/>
          <p:cNvSpPr/>
          <p:nvPr/>
        </p:nvSpPr>
        <p:spPr>
          <a:xfrm flipH="1">
            <a:off x="4627800" y="-1440"/>
            <a:ext cx="559080" cy="3709440"/>
          </a:xfrm>
          <a:custGeom>
            <a:avLst/>
            <a:gdLst/>
            <a:ahLst/>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w="0">
            <a:noFill/>
          </a:ln>
        </p:spPr>
        <p:style>
          <a:lnRef idx="0">
            <a:scrgbClr r="0" g="0" b="0"/>
          </a:lnRef>
          <a:fillRef idx="0">
            <a:scrgbClr r="0" g="0" b="0"/>
          </a:fillRef>
          <a:effectRef idx="0">
            <a:scrgbClr r="0" g="0" b="0"/>
          </a:effectRef>
          <a:fontRef idx="minor"/>
        </p:style>
      </p:sp>
      <p:sp>
        <p:nvSpPr>
          <p:cNvPr id="105" name="Rectangle 91"/>
          <p:cNvSpPr/>
          <p:nvPr/>
        </p:nvSpPr>
        <p:spPr>
          <a:xfrm>
            <a:off x="10442520" y="0"/>
            <a:ext cx="685440" cy="1142640"/>
          </a:xfrm>
          <a:prstGeom prst="rect">
            <a:avLst/>
          </a:prstGeom>
          <a:solidFill>
            <a:schemeClr val="accent1"/>
          </a:solidFill>
          <a:ln>
            <a:noFill/>
          </a:ln>
          <a:effectLst>
            <a:outerShdw blurRad="38160" dist="2556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06" name="PlaceHolder 2"/>
          <p:cNvSpPr>
            <a:spLocks noGrp="1"/>
          </p:cNvSpPr>
          <p:nvPr>
            <p:ph type="sldNum" idx="8"/>
          </p:nvPr>
        </p:nvSpPr>
        <p:spPr>
          <a:xfrm>
            <a:off x="10352520" y="295560"/>
            <a:ext cx="837720" cy="767160"/>
          </a:xfrm>
          <a:prstGeom prst="rect">
            <a:avLst/>
          </a:prstGeom>
          <a:noFill/>
          <a:ln w="0">
            <a:noFill/>
          </a:ln>
        </p:spPr>
        <p:txBody>
          <a:bodyPr anchor="b">
            <a:normAutofit/>
          </a:bodyPr>
          <a:lstStyle>
            <a:lvl1pPr algn="ctr">
              <a:lnSpc>
                <a:spcPct val="100000"/>
              </a:lnSpc>
              <a:spcAft>
                <a:spcPts val="601"/>
              </a:spcAft>
              <a:buNone/>
              <a:defRPr lang="en-IN" sz="2800" b="0" strike="noStrike" spc="-1">
                <a:solidFill>
                  <a:srgbClr val="FFFFFF"/>
                </a:solidFill>
                <a:latin typeface="Century Gothic"/>
              </a:defRPr>
            </a:lvl1pPr>
          </a:lstStyle>
          <a:p>
            <a:pPr algn="ctr">
              <a:lnSpc>
                <a:spcPct val="100000"/>
              </a:lnSpc>
              <a:spcAft>
                <a:spcPts val="601"/>
              </a:spcAft>
              <a:buNone/>
            </a:pPr>
            <a:fld id="{F79220B9-E164-4CC4-AE64-AF6666DE8A4B}" type="slidenum">
              <a:rPr lang="en-IN" sz="2800" b="0" strike="noStrike" spc="-1">
                <a:solidFill>
                  <a:srgbClr val="FFFFFF"/>
                </a:solidFill>
                <a:latin typeface="Century Gothic"/>
              </a:rPr>
              <a:t>2</a:t>
            </a:fld>
            <a:endParaRPr lang="en-IN" sz="2800" b="0" strike="noStrike" spc="-1" dirty="0">
              <a:latin typeface="Times New Roman"/>
            </a:endParaRPr>
          </a:p>
        </p:txBody>
      </p:sp>
      <p:sp>
        <p:nvSpPr>
          <p:cNvPr id="107" name="PlaceHolder 3"/>
          <p:cNvSpPr>
            <a:spLocks noGrp="1"/>
          </p:cNvSpPr>
          <p:nvPr>
            <p:ph idx="4294967295"/>
          </p:nvPr>
        </p:nvSpPr>
        <p:spPr>
          <a:xfrm>
            <a:off x="5637600" y="1684680"/>
            <a:ext cx="6353100" cy="4118880"/>
          </a:xfrm>
          <a:prstGeom prst="rect">
            <a:avLst/>
          </a:prstGeom>
          <a:noFill/>
          <a:ln w="0">
            <a:noFill/>
          </a:ln>
        </p:spPr>
        <p:txBody>
          <a:bodyPr lIns="0" tIns="45720" rIns="0" bIns="45720" anchor="t">
            <a:noAutofit/>
          </a:bodyPr>
          <a:lstStyle/>
          <a:p>
            <a:pPr marL="342900" indent="-342900">
              <a:spcBef>
                <a:spcPts val="1001"/>
              </a:spcBef>
              <a:buClr>
                <a:srgbClr val="8AD0D6"/>
              </a:buClr>
              <a:buSzPct val="80000"/>
              <a:buFont typeface="Courier New"/>
              <a:buChar char="o"/>
            </a:pPr>
            <a:r>
              <a:rPr lang="en-US" sz="1800" b="0" strike="noStrike" spc="-1" dirty="0">
                <a:solidFill>
                  <a:srgbClr val="FFFFFF"/>
                </a:solidFill>
                <a:latin typeface="Times New Roman"/>
                <a:ea typeface="Century Gothic"/>
              </a:rPr>
              <a:t>The primary goal of this project is to construct a</a:t>
            </a:r>
            <a:r>
              <a:rPr lang="en-US" sz="1800" spc="-1" dirty="0">
                <a:solidFill>
                  <a:srgbClr val="FFFFFF"/>
                </a:solidFill>
                <a:latin typeface="Times New Roman"/>
                <a:ea typeface="Century Gothic"/>
              </a:rPr>
              <a:t> computer vision model</a:t>
            </a:r>
            <a:r>
              <a:rPr lang="en-US" sz="1800" b="0" strike="noStrike" spc="-1" dirty="0">
                <a:solidFill>
                  <a:srgbClr val="FFFFFF"/>
                </a:solidFill>
                <a:latin typeface="Times New Roman"/>
                <a:ea typeface="Century Gothic"/>
              </a:rPr>
              <a:t> capable of identifying any flaws on a wall,</a:t>
            </a:r>
            <a:r>
              <a:rPr lang="en-US" sz="1800" spc="-1" dirty="0">
                <a:solidFill>
                  <a:srgbClr val="FFFFFF"/>
                </a:solidFill>
                <a:latin typeface="Times New Roman"/>
                <a:ea typeface="Century Gothic"/>
              </a:rPr>
              <a:t> </a:t>
            </a:r>
            <a:r>
              <a:rPr lang="en-US" sz="1800" spc="-1" dirty="0" err="1">
                <a:solidFill>
                  <a:srgbClr val="FFFFFF"/>
                </a:solidFill>
                <a:latin typeface="Times New Roman"/>
                <a:ea typeface="Century Gothic"/>
              </a:rPr>
              <a:t>liDAR</a:t>
            </a:r>
            <a:r>
              <a:rPr lang="en-US" sz="1800" spc="-1" dirty="0">
                <a:solidFill>
                  <a:srgbClr val="FFFFFF"/>
                </a:solidFill>
                <a:latin typeface="Times New Roman"/>
                <a:ea typeface="Century Gothic"/>
              </a:rPr>
              <a:t> to gauge the distance between the walls and the system and </a:t>
            </a:r>
            <a:r>
              <a:rPr lang="en-US" sz="1800" spc="-1" dirty="0">
                <a:solidFill>
                  <a:srgbClr val="FFFFFF"/>
                </a:solidFill>
                <a:latin typeface="Times New Roman"/>
                <a:ea typeface="Century Gothic"/>
                <a:cs typeface="Times New Roman"/>
              </a:rPr>
              <a:t>a voice biometric application has been utilized to prevent unauthorized access</a:t>
            </a:r>
            <a:r>
              <a:rPr lang="en-US" sz="1800" spc="-1" dirty="0">
                <a:solidFill>
                  <a:srgbClr val="FFFFFF"/>
                </a:solidFill>
                <a:latin typeface="Times New Roman"/>
                <a:ea typeface="Century Gothic"/>
              </a:rPr>
              <a:t>.</a:t>
            </a:r>
            <a:endParaRPr lang="en-US" sz="1800" b="0" strike="noStrike" spc="-1" dirty="0">
              <a:solidFill>
                <a:srgbClr val="FFFFFF"/>
              </a:solidFill>
              <a:latin typeface="Century Gothic"/>
            </a:endParaRPr>
          </a:p>
          <a:p>
            <a:pPr marL="342900" indent="-342900">
              <a:spcBef>
                <a:spcPts val="1001"/>
              </a:spcBef>
              <a:buClr>
                <a:srgbClr val="8AD0D6"/>
              </a:buClr>
              <a:buSzPct val="80000"/>
              <a:buFont typeface="Courier New"/>
              <a:buChar char="o"/>
            </a:pPr>
            <a:r>
              <a:rPr lang="en-US" sz="1800" b="0" strike="noStrike" spc="-1" dirty="0">
                <a:solidFill>
                  <a:srgbClr val="FFFFFF"/>
                </a:solidFill>
                <a:latin typeface="Times New Roman"/>
                <a:ea typeface="Century Gothic"/>
              </a:rPr>
              <a:t>The</a:t>
            </a:r>
            <a:r>
              <a:rPr lang="en-US" sz="1800" spc="-1" dirty="0">
                <a:solidFill>
                  <a:srgbClr val="FFFFFF"/>
                </a:solidFill>
                <a:latin typeface="Times New Roman"/>
                <a:ea typeface="Century Gothic"/>
              </a:rPr>
              <a:t> system</a:t>
            </a:r>
            <a:r>
              <a:rPr lang="en-US" sz="1800" b="0" strike="noStrike" spc="-1" dirty="0">
                <a:solidFill>
                  <a:srgbClr val="FFFFFF"/>
                </a:solidFill>
                <a:latin typeface="Times New Roman"/>
                <a:ea typeface="Century Gothic"/>
              </a:rPr>
              <a:t> employs a computer vision</a:t>
            </a:r>
            <a:r>
              <a:rPr lang="en-US" sz="1800" spc="-1" dirty="0">
                <a:solidFill>
                  <a:srgbClr val="FFFFFF"/>
                </a:solidFill>
                <a:latin typeface="Times New Roman"/>
                <a:ea typeface="Century Gothic"/>
              </a:rPr>
              <a:t> model</a:t>
            </a:r>
            <a:r>
              <a:rPr lang="en-US" sz="1800" b="0" strike="noStrike" spc="-1" dirty="0">
                <a:solidFill>
                  <a:srgbClr val="FFFFFF"/>
                </a:solidFill>
                <a:latin typeface="Times New Roman"/>
                <a:ea typeface="Century Gothic"/>
              </a:rPr>
              <a:t> to spot any defects on the wall. Additionally, it utilizes</a:t>
            </a:r>
            <a:r>
              <a:rPr lang="en-US" sz="1800" spc="-1" dirty="0">
                <a:solidFill>
                  <a:srgbClr val="FFFFFF"/>
                </a:solidFill>
                <a:latin typeface="Times New Roman"/>
                <a:ea typeface="Century Gothic"/>
              </a:rPr>
              <a:t> </a:t>
            </a:r>
            <a:r>
              <a:rPr lang="en-US" sz="1800" spc="-1" dirty="0" err="1">
                <a:solidFill>
                  <a:srgbClr val="FFFFFF"/>
                </a:solidFill>
                <a:latin typeface="Times New Roman"/>
                <a:ea typeface="Century Gothic"/>
              </a:rPr>
              <a:t>liDAR</a:t>
            </a:r>
            <a:r>
              <a:rPr lang="en-US" sz="1800" b="0" strike="noStrike" spc="-1" dirty="0">
                <a:solidFill>
                  <a:srgbClr val="FFFFFF"/>
                </a:solidFill>
                <a:latin typeface="Times New Roman"/>
                <a:ea typeface="Century Gothic"/>
              </a:rPr>
              <a:t> to gauge the distance between itself and the wall and to detect any obstacles in its path.</a:t>
            </a:r>
            <a:endParaRPr lang="en-US" sz="1800" b="0" strike="noStrike" spc="-1" dirty="0">
              <a:solidFill>
                <a:srgbClr val="FFFFFF"/>
              </a:solidFill>
              <a:latin typeface="Century Gothic"/>
            </a:endParaRPr>
          </a:p>
          <a:p>
            <a:pPr marL="342900" indent="-342900">
              <a:spcBef>
                <a:spcPts val="1001"/>
              </a:spcBef>
              <a:buClr>
                <a:srgbClr val="8AD0D6"/>
              </a:buClr>
              <a:buSzPct val="80000"/>
              <a:buFont typeface="Courier New"/>
              <a:buChar char="o"/>
            </a:pPr>
            <a:r>
              <a:rPr lang="en-US" sz="1800" spc="-1" dirty="0">
                <a:solidFill>
                  <a:srgbClr val="FFFFFF"/>
                </a:solidFill>
                <a:latin typeface="Times New Roman"/>
                <a:ea typeface="Century Gothic"/>
                <a:cs typeface="Times New Roman"/>
              </a:rPr>
              <a:t>The system integrates YOSO, a biometric authorization application, ensuring additional security measures, safeguarding the system and the construction site from unauthorized access</a:t>
            </a:r>
            <a:r>
              <a:rPr lang="en-US" sz="1800" b="0" strike="noStrike" spc="-1" dirty="0">
                <a:solidFill>
                  <a:srgbClr val="FFFFFF"/>
                </a:solidFill>
                <a:latin typeface="Times New Roman"/>
                <a:ea typeface="Century Gothic"/>
              </a:rPr>
              <a:t>.</a:t>
            </a:r>
            <a:endParaRPr lang="en-US" sz="1800" b="0" strike="noStrike" spc="-1" dirty="0">
              <a:solidFill>
                <a:srgbClr val="FFFFFF"/>
              </a:solidFill>
              <a:latin typeface="Century Gothic"/>
            </a:endParaRPr>
          </a:p>
          <a:p>
            <a:pPr>
              <a:lnSpc>
                <a:spcPct val="90000"/>
              </a:lnSpc>
              <a:spcBef>
                <a:spcPts val="1001"/>
              </a:spcBef>
              <a:buNone/>
              <a:tabLst>
                <a:tab pos="0" algn="l"/>
              </a:tabLst>
            </a:pPr>
            <a:endParaRPr lang="en-US" sz="1800" b="0" strike="noStrike" spc="-1">
              <a:solidFill>
                <a:srgbClr val="FFFFFF"/>
              </a:solidFill>
              <a:latin typeface="Century Gothic"/>
            </a:endParaRPr>
          </a:p>
          <a:p>
            <a:pPr>
              <a:lnSpc>
                <a:spcPct val="90000"/>
              </a:lnSpc>
              <a:spcBef>
                <a:spcPts val="1001"/>
              </a:spcBef>
              <a:buNone/>
              <a:tabLst>
                <a:tab pos="0" algn="l"/>
              </a:tabLst>
            </a:pPr>
            <a:br>
              <a:rPr sz="1800" dirty="0"/>
            </a:br>
            <a:r>
              <a:rPr lang="en-US" sz="1800" b="1" strike="noStrike" spc="-1" dirty="0">
                <a:solidFill>
                  <a:srgbClr val="FFFFFF"/>
                </a:solidFill>
                <a:latin typeface="Times New Roman"/>
                <a:ea typeface="Century Gothic"/>
              </a:rPr>
              <a:t>WHAT MOTIVATES THE UNDERTAKING OF THIS PROJECT?</a:t>
            </a:r>
            <a:endParaRPr lang="en-US" sz="1800" b="0" strike="noStrike" spc="-1" dirty="0">
              <a:solidFill>
                <a:srgbClr val="FFFFFF"/>
              </a:solidFill>
              <a:latin typeface="Century Gothic"/>
            </a:endParaRPr>
          </a:p>
          <a:p>
            <a:pPr>
              <a:lnSpc>
                <a:spcPct val="90000"/>
              </a:lnSpc>
              <a:spcBef>
                <a:spcPts val="1001"/>
              </a:spcBef>
              <a:buNone/>
              <a:tabLst>
                <a:tab pos="0" algn="l"/>
              </a:tabLst>
            </a:pPr>
            <a:endParaRPr lang="en-US" sz="1600" b="0" strike="noStrike" spc="-1">
              <a:solidFill>
                <a:srgbClr val="FFFFFF"/>
              </a:solidFill>
              <a:latin typeface="Century Gothic"/>
            </a:endParaRPr>
          </a:p>
          <a:p>
            <a:pPr>
              <a:lnSpc>
                <a:spcPct val="90000"/>
              </a:lnSpc>
              <a:spcBef>
                <a:spcPts val="1001"/>
              </a:spcBef>
              <a:buNone/>
              <a:tabLst>
                <a:tab pos="0" algn="l"/>
              </a:tabLst>
            </a:pPr>
            <a:endParaRPr lang="en-US" sz="1600" b="0" strike="noStrike" spc="-1">
              <a:solidFill>
                <a:srgbClr val="FFFFFF"/>
              </a:solidFill>
              <a:latin typeface="Century Gothic"/>
            </a:endParaRPr>
          </a:p>
        </p:txBody>
      </p:sp>
      <p:pic>
        <p:nvPicPr>
          <p:cNvPr id="2" name="Picture 1" descr="Computer Vision in Construction: 3 Use Cases with Real-Life Examples">
            <a:extLst>
              <a:ext uri="{FF2B5EF4-FFF2-40B4-BE49-F238E27FC236}">
                <a16:creationId xmlns:a16="http://schemas.microsoft.com/office/drawing/2014/main" id="{24143488-5E13-4C02-000D-21492C659509}"/>
              </a:ext>
            </a:extLst>
          </p:cNvPr>
          <p:cNvPicPr>
            <a:picLocks noChangeAspect="1"/>
          </p:cNvPicPr>
          <p:nvPr/>
        </p:nvPicPr>
        <p:blipFill>
          <a:blip r:embed="rId3"/>
          <a:stretch>
            <a:fillRect/>
          </a:stretch>
        </p:blipFill>
        <p:spPr>
          <a:xfrm>
            <a:off x="0" y="-2020"/>
            <a:ext cx="5410199" cy="68620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9DE9E6-BE9F-30BC-9034-16F53D48DB0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OVERALL ARCHITECTURE</a:t>
            </a:r>
          </a:p>
        </p:txBody>
      </p:sp>
      <p:pic>
        <p:nvPicPr>
          <p:cNvPr id="6" name="Picture 5">
            <a:extLst>
              <a:ext uri="{FF2B5EF4-FFF2-40B4-BE49-F238E27FC236}">
                <a16:creationId xmlns:a16="http://schemas.microsoft.com/office/drawing/2014/main" id="{41CC710B-ED8D-5130-6EEF-3148E21E05AE}"/>
              </a:ext>
            </a:extLst>
          </p:cNvPr>
          <p:cNvPicPr>
            <a:picLocks noChangeAspect="1"/>
          </p:cNvPicPr>
          <p:nvPr/>
        </p:nvPicPr>
        <p:blipFill>
          <a:blip r:embed="rId2"/>
          <a:stretch>
            <a:fillRect/>
          </a:stretch>
        </p:blipFill>
        <p:spPr>
          <a:xfrm>
            <a:off x="1502229" y="1965142"/>
            <a:ext cx="8871857" cy="4451530"/>
          </a:xfrm>
          <a:prstGeom prst="rect">
            <a:avLst/>
          </a:prstGeom>
        </p:spPr>
      </p:pic>
    </p:spTree>
    <p:extLst>
      <p:ext uri="{BB962C8B-B14F-4D97-AF65-F5344CB8AC3E}">
        <p14:creationId xmlns:p14="http://schemas.microsoft.com/office/powerpoint/2010/main" val="1648845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eyeball with a circuit board and lights&#10;&#10;Description automatically generated">
            <a:extLst>
              <a:ext uri="{FF2B5EF4-FFF2-40B4-BE49-F238E27FC236}">
                <a16:creationId xmlns:a16="http://schemas.microsoft.com/office/drawing/2014/main" id="{0D26D8C1-8C2A-746B-3D30-AFC0D562CD9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8182" t="7657" r="-1" b="1434"/>
          <a:stretch/>
        </p:blipFill>
        <p:spPr>
          <a:xfrm>
            <a:off x="3523488" y="10"/>
            <a:ext cx="8668512" cy="6857990"/>
          </a:xfrm>
          <a:prstGeom prst="rect">
            <a:avLst/>
          </a:prstGeom>
        </p:spPr>
      </p:pic>
      <p:sp>
        <p:nvSpPr>
          <p:cNvPr id="23" name="Rectangle 2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62F025-885D-FE1F-000C-A0FB1EBFA36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COMPUTER VISION</a:t>
            </a:r>
          </a:p>
        </p:txBody>
      </p:sp>
      <p:sp>
        <p:nvSpPr>
          <p:cNvPr id="3" name="Subtitle 2">
            <a:extLst>
              <a:ext uri="{FF2B5EF4-FFF2-40B4-BE49-F238E27FC236}">
                <a16:creationId xmlns:a16="http://schemas.microsoft.com/office/drawing/2014/main" id="{D2F71522-7912-2A23-C1AF-1E6039FDC290}"/>
              </a:ext>
            </a:extLst>
          </p:cNvPr>
          <p:cNvSpPr>
            <a:spLocks noGrp="1"/>
          </p:cNvSpPr>
          <p:nvPr>
            <p:ph type="subTitle"/>
          </p:nvPr>
        </p:nvSpPr>
        <p:spPr>
          <a:xfrm>
            <a:off x="477980" y="4872922"/>
            <a:ext cx="4023359" cy="1208141"/>
          </a:xfrm>
        </p:spPr>
        <p:txBody>
          <a:bodyPr vert="horz" lIns="91440" tIns="45720" rIns="91440" bIns="45720" rtlCol="0">
            <a:normAutofit/>
          </a:bodyPr>
          <a:lstStyle/>
          <a:p>
            <a:pPr>
              <a:spcBef>
                <a:spcPts val="1000"/>
              </a:spcBef>
            </a:pPr>
            <a:endParaRPr lang="en-US" sz="2000">
              <a:solidFill>
                <a:schemeClr val="bg1"/>
              </a:solidFill>
              <a:latin typeface="+mn-lt"/>
              <a:ea typeface="+mn-ea"/>
              <a:cs typeface="+mn-cs"/>
            </a:endParaRP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409DC21-DE8F-9954-C564-8FE08C7BA062}"/>
              </a:ext>
            </a:extLst>
          </p:cNvPr>
          <p:cNvSpPr txBox="1"/>
          <p:nvPr/>
        </p:nvSpPr>
        <p:spPr>
          <a:xfrm>
            <a:off x="9601227" y="6657945"/>
            <a:ext cx="2590773"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3427019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486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EDEEE-8209-AEB4-DB9D-8CBC8CD0737B}"/>
              </a:ext>
            </a:extLst>
          </p:cNvPr>
          <p:cNvSpPr>
            <a:spLocks noGrp="1"/>
          </p:cNvSpPr>
          <p:nvPr>
            <p:ph type="title"/>
          </p:nvPr>
        </p:nvSpPr>
        <p:spPr>
          <a:xfrm>
            <a:off x="646744" y="640080"/>
            <a:ext cx="4173905" cy="5577818"/>
          </a:xfrm>
        </p:spPr>
        <p:txBody>
          <a:bodyPr vert="horz" lIns="91440" tIns="45720" rIns="91440" bIns="45720" rtlCol="0" anchor="ctr">
            <a:normAutofit/>
          </a:bodyPr>
          <a:lstStyle/>
          <a:p>
            <a:pPr algn="r"/>
            <a:r>
              <a:rPr lang="en-US" sz="3400" kern="1200">
                <a:solidFill>
                  <a:srgbClr val="FFFFFF"/>
                </a:solidFill>
                <a:latin typeface="+mj-lt"/>
                <a:ea typeface="+mj-ea"/>
                <a:cs typeface="+mj-cs"/>
              </a:rPr>
              <a:t>IMPLEMENTATION OF COMPUTER VISION MODEL</a:t>
            </a:r>
          </a:p>
        </p:txBody>
      </p:sp>
      <p:cxnSp>
        <p:nvCxnSpPr>
          <p:cNvPr id="45" name="Straight Connector 44">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4" name="Picture 3" descr="A diagram of data flow&#10;&#10;Description automatically generated">
            <a:extLst>
              <a:ext uri="{FF2B5EF4-FFF2-40B4-BE49-F238E27FC236}">
                <a16:creationId xmlns:a16="http://schemas.microsoft.com/office/drawing/2014/main" id="{58EB5781-60E1-59EF-896C-50497B031F1C}"/>
              </a:ext>
            </a:extLst>
          </p:cNvPr>
          <p:cNvPicPr>
            <a:picLocks noChangeAspect="1"/>
          </p:cNvPicPr>
          <p:nvPr/>
        </p:nvPicPr>
        <p:blipFill>
          <a:blip r:embed="rId2"/>
          <a:stretch>
            <a:fillRect/>
          </a:stretch>
        </p:blipFill>
        <p:spPr>
          <a:xfrm>
            <a:off x="6096000" y="1814123"/>
            <a:ext cx="5459470" cy="3229731"/>
          </a:xfrm>
          <a:prstGeom prst="rect">
            <a:avLst/>
          </a:prstGeom>
        </p:spPr>
      </p:pic>
      <p:sp>
        <p:nvSpPr>
          <p:cNvPr id="3" name="TextBox 2">
            <a:extLst>
              <a:ext uri="{FF2B5EF4-FFF2-40B4-BE49-F238E27FC236}">
                <a16:creationId xmlns:a16="http://schemas.microsoft.com/office/drawing/2014/main" id="{6C0D9292-F110-04A0-F907-E53FA8E61101}"/>
              </a:ext>
            </a:extLst>
          </p:cNvPr>
          <p:cNvSpPr txBox="1"/>
          <p:nvPr/>
        </p:nvSpPr>
        <p:spPr>
          <a:xfrm>
            <a:off x="10504714" y="378470"/>
            <a:ext cx="576943" cy="523220"/>
          </a:xfrm>
          <a:prstGeom prst="rect">
            <a:avLst/>
          </a:prstGeom>
          <a:noFill/>
        </p:spPr>
        <p:txBody>
          <a:bodyPr wrap="square" rtlCol="0">
            <a:spAutoFit/>
          </a:bodyPr>
          <a:lstStyle/>
          <a:p>
            <a:r>
              <a:rPr lang="en-IN" sz="2800" dirty="0">
                <a:solidFill>
                  <a:schemeClr val="bg1"/>
                </a:solidFill>
                <a:latin typeface="Century Gothic" panose="020B0502020202020204" pitchFamily="34" charset="0"/>
              </a:rPr>
              <a:t>22</a:t>
            </a:r>
          </a:p>
        </p:txBody>
      </p:sp>
    </p:spTree>
    <p:extLst>
      <p:ext uri="{BB962C8B-B14F-4D97-AF65-F5344CB8AC3E}">
        <p14:creationId xmlns:p14="http://schemas.microsoft.com/office/powerpoint/2010/main" val="1017147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3E5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CD3B9-1F2E-BA8B-9445-5C6FBF8D7CF8}"/>
              </a:ext>
            </a:extLst>
          </p:cNvPr>
          <p:cNvSpPr>
            <a:spLocks noGrp="1"/>
          </p:cNvSpPr>
          <p:nvPr>
            <p:ph type="title"/>
          </p:nvPr>
        </p:nvSpPr>
        <p:spPr>
          <a:xfrm>
            <a:off x="646744" y="640080"/>
            <a:ext cx="4173905" cy="5577818"/>
          </a:xfrm>
        </p:spPr>
        <p:txBody>
          <a:bodyPr vert="horz" lIns="91440" tIns="45720" rIns="91440" bIns="45720" rtlCol="0" anchor="ctr">
            <a:normAutofit/>
          </a:bodyPr>
          <a:lstStyle/>
          <a:p>
            <a:pPr algn="r"/>
            <a:r>
              <a:rPr lang="en-US" sz="3800" kern="1200">
                <a:solidFill>
                  <a:srgbClr val="FFFFFF"/>
                </a:solidFill>
                <a:latin typeface="+mj-lt"/>
                <a:ea typeface="+mj-ea"/>
                <a:cs typeface="+mj-cs"/>
              </a:rPr>
              <a:t>ARCHITECTURE OF YOLOV5</a:t>
            </a:r>
          </a:p>
        </p:txBody>
      </p:sp>
      <p:cxnSp>
        <p:nvCxnSpPr>
          <p:cNvPr id="76" name="Straight Connector 75">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computer&#10;&#10;Description automatically generated">
            <a:extLst>
              <a:ext uri="{FF2B5EF4-FFF2-40B4-BE49-F238E27FC236}">
                <a16:creationId xmlns:a16="http://schemas.microsoft.com/office/drawing/2014/main" id="{00354559-5D35-DEA8-85AF-1CFECB027654}"/>
              </a:ext>
            </a:extLst>
          </p:cNvPr>
          <p:cNvPicPr>
            <a:picLocks noChangeAspect="1"/>
          </p:cNvPicPr>
          <p:nvPr/>
        </p:nvPicPr>
        <p:blipFill rotWithShape="1">
          <a:blip r:embed="rId2"/>
          <a:srcRect r="3" b="1026"/>
          <a:stretch/>
        </p:blipFill>
        <p:spPr>
          <a:xfrm>
            <a:off x="6096000" y="957332"/>
            <a:ext cx="5459470" cy="4944311"/>
          </a:xfrm>
          <a:prstGeom prst="rect">
            <a:avLst/>
          </a:prstGeom>
        </p:spPr>
      </p:pic>
      <p:sp>
        <p:nvSpPr>
          <p:cNvPr id="3" name="TextBox 2">
            <a:extLst>
              <a:ext uri="{FF2B5EF4-FFF2-40B4-BE49-F238E27FC236}">
                <a16:creationId xmlns:a16="http://schemas.microsoft.com/office/drawing/2014/main" id="{C974C989-CE32-75C2-08AF-CFB95031A0A0}"/>
              </a:ext>
            </a:extLst>
          </p:cNvPr>
          <p:cNvSpPr txBox="1"/>
          <p:nvPr/>
        </p:nvSpPr>
        <p:spPr>
          <a:xfrm>
            <a:off x="10461171" y="370114"/>
            <a:ext cx="685800" cy="523220"/>
          </a:xfrm>
          <a:prstGeom prst="rect">
            <a:avLst/>
          </a:prstGeom>
          <a:noFill/>
        </p:spPr>
        <p:txBody>
          <a:bodyPr wrap="square" rtlCol="0">
            <a:spAutoFit/>
          </a:bodyPr>
          <a:lstStyle/>
          <a:p>
            <a:r>
              <a:rPr lang="en-IN" sz="2800" dirty="0">
                <a:solidFill>
                  <a:schemeClr val="bg1"/>
                </a:solidFill>
                <a:latin typeface="Century Gothic" panose="020B0502020202020204" pitchFamily="34" charset="0"/>
              </a:rPr>
              <a:t>23</a:t>
            </a:r>
          </a:p>
        </p:txBody>
      </p:sp>
    </p:spTree>
    <p:extLst>
      <p:ext uri="{BB962C8B-B14F-4D97-AF65-F5344CB8AC3E}">
        <p14:creationId xmlns:p14="http://schemas.microsoft.com/office/powerpoint/2010/main" val="48587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7"/>
        <p:cNvGrpSpPr/>
        <p:nvPr/>
      </p:nvGrpSpPr>
      <p:grpSpPr>
        <a:xfrm>
          <a:off x="0" y="0"/>
          <a:ext cx="0" cy="0"/>
          <a:chOff x="0" y="0"/>
          <a:chExt cx="0" cy="0"/>
        </a:xfrm>
      </p:grpSpPr>
      <p:grpSp>
        <p:nvGrpSpPr>
          <p:cNvPr id="268" name="Google Shape;268;p5"/>
          <p:cNvGrpSpPr/>
          <p:nvPr/>
        </p:nvGrpSpPr>
        <p:grpSpPr>
          <a:xfrm rot="10800000">
            <a:off x="-76" y="4849891"/>
            <a:ext cx="12202250" cy="2021695"/>
            <a:chOff x="0" y="-29768"/>
            <a:chExt cx="12202250" cy="1519500"/>
          </a:xfrm>
        </p:grpSpPr>
        <p:sp>
          <p:nvSpPr>
            <p:cNvPr id="269" name="Google Shape;269;p5"/>
            <p:cNvSpPr/>
            <p:nvPr/>
          </p:nvSpPr>
          <p:spPr>
            <a:xfrm rot="-5400000">
              <a:off x="5341500" y="-5371113"/>
              <a:ext cx="1519200" cy="12202200"/>
            </a:xfrm>
            <a:prstGeom prst="rect">
              <a:avLst/>
            </a:prstGeom>
            <a:gradFill>
              <a:gsLst>
                <a:gs pos="0">
                  <a:schemeClr val="accent5"/>
                </a:gs>
                <a:gs pos="100000">
                  <a:schemeClr val="accent2"/>
                </a:gs>
              </a:gsLst>
              <a:lin ang="10200138"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0" name="Google Shape;270;p5"/>
            <p:cNvSpPr/>
            <p:nvPr/>
          </p:nvSpPr>
          <p:spPr>
            <a:xfrm rot="-5400000">
              <a:off x="9289100" y="-1429679"/>
              <a:ext cx="1507200" cy="4319100"/>
            </a:xfrm>
            <a:prstGeom prst="rect">
              <a:avLst/>
            </a:prstGeom>
            <a:gradFill>
              <a:gsLst>
                <a:gs pos="0">
                  <a:srgbClr val="94B6C5">
                    <a:alpha val="0"/>
                  </a:srgbClr>
                </a:gs>
                <a:gs pos="58999">
                  <a:srgbClr val="94B6C5">
                    <a:alpha val="0"/>
                  </a:srgbClr>
                </a:gs>
                <a:gs pos="100000">
                  <a:srgbClr val="94B6C5"/>
                </a:gs>
              </a:gsLst>
              <a:lin ang="1200117"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1" name="Google Shape;271;p5"/>
            <p:cNvSpPr/>
            <p:nvPr/>
          </p:nvSpPr>
          <p:spPr>
            <a:xfrm rot="5400000">
              <a:off x="3962633" y="-3992318"/>
              <a:ext cx="1519500" cy="9444600"/>
            </a:xfrm>
            <a:prstGeom prst="rect">
              <a:avLst/>
            </a:prstGeom>
            <a:gradFill>
              <a:gsLst>
                <a:gs pos="0">
                  <a:srgbClr val="94B6C5">
                    <a:alpha val="0"/>
                  </a:srgbClr>
                </a:gs>
                <a:gs pos="29000">
                  <a:srgbClr val="94B6C5">
                    <a:alpha val="0"/>
                  </a:srgbClr>
                </a:gs>
                <a:gs pos="100000">
                  <a:srgbClr val="3F6373">
                    <a:alpha val="69803"/>
                  </a:srgbClr>
                </a:gs>
              </a:gsLst>
              <a:lin ang="9599908"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272" name="Google Shape;272;p5"/>
          <p:cNvSpPr txBox="1">
            <a:spLocks noGrp="1"/>
          </p:cNvSpPr>
          <p:nvPr>
            <p:ph type="title"/>
          </p:nvPr>
        </p:nvSpPr>
        <p:spPr>
          <a:xfrm>
            <a:off x="1167578" y="168143"/>
            <a:ext cx="8949600" cy="702300"/>
          </a:xfrm>
          <a:prstGeom prst="rect">
            <a:avLst/>
          </a:prstGeom>
          <a:solidFill>
            <a:srgbClr val="FF0000"/>
          </a:solid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3600"/>
              <a:buFont typeface="Arial"/>
              <a:buNone/>
            </a:pPr>
            <a:r>
              <a:rPr lang="en-US" sz="3600">
                <a:solidFill>
                  <a:srgbClr val="FFFFFF"/>
                </a:solidFill>
              </a:rPr>
              <a:t>RESULTS</a:t>
            </a:r>
            <a:endParaRPr/>
          </a:p>
        </p:txBody>
      </p:sp>
      <p:sp>
        <p:nvSpPr>
          <p:cNvPr id="273" name="Google Shape;273;p5"/>
          <p:cNvSpPr txBox="1">
            <a:spLocks noGrp="1"/>
          </p:cNvSpPr>
          <p:nvPr>
            <p:ph type="subTitle"/>
          </p:nvPr>
        </p:nvSpPr>
        <p:spPr>
          <a:xfrm>
            <a:off x="1620300" y="5177585"/>
            <a:ext cx="8951400" cy="1366500"/>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ctr" rtl="0">
              <a:lnSpc>
                <a:spcPct val="90000"/>
              </a:lnSpc>
              <a:spcBef>
                <a:spcPts val="0"/>
              </a:spcBef>
              <a:spcAft>
                <a:spcPts val="0"/>
              </a:spcAft>
              <a:buClr>
                <a:schemeClr val="dk1"/>
              </a:buClr>
              <a:buSzPct val="100000"/>
              <a:buFont typeface="Arial"/>
              <a:buNone/>
            </a:pPr>
            <a:r>
              <a:rPr lang="en-US" sz="1800">
                <a:solidFill>
                  <a:srgbClr val="FFFFFF"/>
                </a:solidFill>
              </a:rPr>
              <a:t>We built a system to automatically find imperfections on walls in real-time using computer vision. To achieve this, we trained our object detection model based on ultralytic’s YOLOv5 object detection model. We collected a dataset of 1,296 wall images, drew bounding boxes and created two classes: smooth and rough using a python based annotating tool called labelimg. the model was trained for 500 epochs, but we found that it reached its peak performance at the 334th epoch, achieving optimal accuracy and precision in identifying smooth and rough walls in real time.</a:t>
            </a:r>
            <a:endParaRPr sz="1800" b="0" i="0" u="none" strike="noStrike" cap="none">
              <a:solidFill>
                <a:srgbClr val="FFFFFF"/>
              </a:solidFill>
              <a:latin typeface="Arial"/>
              <a:ea typeface="Arial"/>
              <a:cs typeface="Arial"/>
              <a:sym typeface="Arial"/>
            </a:endParaRPr>
          </a:p>
        </p:txBody>
      </p:sp>
      <p:pic>
        <p:nvPicPr>
          <p:cNvPr id="274" name="Google Shape;274;p5" descr="A screenshot of a computer&#10;&#10;Description automatically generated"/>
          <p:cNvPicPr preferRelativeResize="0"/>
          <p:nvPr/>
        </p:nvPicPr>
        <p:blipFill rotWithShape="1">
          <a:blip r:embed="rId2">
            <a:alphaModFix/>
          </a:blip>
          <a:srcRect b="1361"/>
          <a:stretch/>
        </p:blipFill>
        <p:spPr>
          <a:xfrm>
            <a:off x="2319934" y="869989"/>
            <a:ext cx="3664748" cy="3217332"/>
          </a:xfrm>
          <a:prstGeom prst="rect">
            <a:avLst/>
          </a:prstGeom>
          <a:noFill/>
          <a:ln>
            <a:noFill/>
          </a:ln>
        </p:spPr>
      </p:pic>
      <p:pic>
        <p:nvPicPr>
          <p:cNvPr id="275" name="Google Shape;275;p5" descr="A screenshot of a computer&#10;&#10;Description automatically generated"/>
          <p:cNvPicPr preferRelativeResize="0"/>
          <p:nvPr/>
        </p:nvPicPr>
        <p:blipFill rotWithShape="1">
          <a:blip r:embed="rId3">
            <a:alphaModFix/>
          </a:blip>
          <a:srcRect b="1332"/>
          <a:stretch/>
        </p:blipFill>
        <p:spPr>
          <a:xfrm>
            <a:off x="6207318" y="870390"/>
            <a:ext cx="3663783" cy="3217332"/>
          </a:xfrm>
          <a:prstGeom prst="rect">
            <a:avLst/>
          </a:prstGeom>
          <a:noFill/>
          <a:ln>
            <a:noFill/>
          </a:ln>
        </p:spPr>
      </p:pic>
      <p:sp>
        <p:nvSpPr>
          <p:cNvPr id="2" name="TextBox 1">
            <a:extLst>
              <a:ext uri="{FF2B5EF4-FFF2-40B4-BE49-F238E27FC236}">
                <a16:creationId xmlns:a16="http://schemas.microsoft.com/office/drawing/2014/main" id="{387020D2-55F1-C425-EF2F-B3ED2A9C1582}"/>
              </a:ext>
            </a:extLst>
          </p:cNvPr>
          <p:cNvSpPr txBox="1"/>
          <p:nvPr/>
        </p:nvSpPr>
        <p:spPr>
          <a:xfrm>
            <a:off x="10461171" y="370114"/>
            <a:ext cx="685800" cy="523220"/>
          </a:xfrm>
          <a:prstGeom prst="rect">
            <a:avLst/>
          </a:prstGeom>
          <a:noFill/>
        </p:spPr>
        <p:txBody>
          <a:bodyPr wrap="square" rtlCol="0">
            <a:spAutoFit/>
          </a:bodyPr>
          <a:lstStyle/>
          <a:p>
            <a:r>
              <a:rPr lang="en-IN" sz="2800" dirty="0">
                <a:solidFill>
                  <a:schemeClr val="bg1"/>
                </a:solidFill>
                <a:latin typeface="Century Gothic" panose="020B0502020202020204" pitchFamily="34" charset="0"/>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BF65200E-BE19-61BA-8C12-E73CE7790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4850097"/>
            <a:ext cx="12202175" cy="2021488"/>
            <a:chOff x="-1" y="-29768"/>
            <a:chExt cx="12202175" cy="1519356"/>
          </a:xfrm>
        </p:grpSpPr>
        <p:sp>
          <p:nvSpPr>
            <p:cNvPr id="21" name="Rectangle 20">
              <a:extLst>
                <a:ext uri="{FF2B5EF4-FFF2-40B4-BE49-F238E27FC236}">
                  <a16:creationId xmlns:a16="http://schemas.microsoft.com/office/drawing/2014/main" id="{4DCB7929-1F93-E966-9A22-29A959C2A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9333BF-F59E-1341-F162-50F583238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345832-F005-417F-6A2A-8481A275FF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962663" y="-3992432"/>
              <a:ext cx="1519356" cy="9444683"/>
            </a:xfrm>
            <a:prstGeom prst="rect">
              <a:avLst/>
            </a:prstGeom>
            <a:gradFill>
              <a:gsLst>
                <a:gs pos="29000">
                  <a:schemeClr val="accent5">
                    <a:lumMod val="60000"/>
                    <a:lumOff val="40000"/>
                    <a:alpha val="0"/>
                  </a:schemeClr>
                </a:gs>
                <a:gs pos="100000">
                  <a:schemeClr val="accent5">
                    <a:lumMod val="75000"/>
                    <a:alpha val="70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1D596CE-4783-5843-7985-2C87DAE4F5E5}"/>
              </a:ext>
            </a:extLst>
          </p:cNvPr>
          <p:cNvSpPr>
            <a:spLocks noGrp="1"/>
          </p:cNvSpPr>
          <p:nvPr>
            <p:ph type="title"/>
          </p:nvPr>
        </p:nvSpPr>
        <p:spPr>
          <a:xfrm>
            <a:off x="1611630" y="5167418"/>
            <a:ext cx="8949690" cy="702264"/>
          </a:xfrm>
        </p:spPr>
        <p:txBody>
          <a:bodyPr vert="horz" lIns="91440" tIns="45720" rIns="91440" bIns="45720" rtlCol="0" anchor="b">
            <a:normAutofit/>
          </a:bodyPr>
          <a:lstStyle/>
          <a:p>
            <a:pPr algn="ctr"/>
            <a:r>
              <a:rPr lang="en-US" sz="3600">
                <a:solidFill>
                  <a:srgbClr val="FFFFFF"/>
                </a:solidFill>
              </a:rPr>
              <a:t>RESULTS</a:t>
            </a:r>
          </a:p>
        </p:txBody>
      </p:sp>
      <p:pic>
        <p:nvPicPr>
          <p:cNvPr id="8" name="Picture 7" descr="A screenshot of a computer&#10;&#10;Description automatically generated">
            <a:extLst>
              <a:ext uri="{FF2B5EF4-FFF2-40B4-BE49-F238E27FC236}">
                <a16:creationId xmlns:a16="http://schemas.microsoft.com/office/drawing/2014/main" id="{5F143F5B-C499-E74F-C28B-592FA45C7831}"/>
              </a:ext>
            </a:extLst>
          </p:cNvPr>
          <p:cNvPicPr>
            <a:picLocks noChangeAspect="1"/>
          </p:cNvPicPr>
          <p:nvPr/>
        </p:nvPicPr>
        <p:blipFill>
          <a:blip r:embed="rId2"/>
          <a:stretch>
            <a:fillRect/>
          </a:stretch>
        </p:blipFill>
        <p:spPr>
          <a:xfrm>
            <a:off x="2369700" y="869989"/>
            <a:ext cx="3614981" cy="321733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50B0495-3986-7D1D-CE7C-E16269FD6FE1}"/>
              </a:ext>
            </a:extLst>
          </p:cNvPr>
          <p:cNvPicPr>
            <a:picLocks noChangeAspect="1"/>
          </p:cNvPicPr>
          <p:nvPr/>
        </p:nvPicPr>
        <p:blipFill>
          <a:blip r:embed="rId3"/>
          <a:stretch>
            <a:fillRect/>
          </a:stretch>
        </p:blipFill>
        <p:spPr>
          <a:xfrm>
            <a:off x="6207318" y="870390"/>
            <a:ext cx="3614981" cy="3217333"/>
          </a:xfrm>
          <a:prstGeom prst="rect">
            <a:avLst/>
          </a:prstGeom>
        </p:spPr>
      </p:pic>
      <p:sp>
        <p:nvSpPr>
          <p:cNvPr id="3" name="TextBox 2">
            <a:extLst>
              <a:ext uri="{FF2B5EF4-FFF2-40B4-BE49-F238E27FC236}">
                <a16:creationId xmlns:a16="http://schemas.microsoft.com/office/drawing/2014/main" id="{06DC278E-DF58-54C8-D734-251554BADB51}"/>
              </a:ext>
            </a:extLst>
          </p:cNvPr>
          <p:cNvSpPr txBox="1"/>
          <p:nvPr/>
        </p:nvSpPr>
        <p:spPr>
          <a:xfrm>
            <a:off x="10461171" y="370114"/>
            <a:ext cx="685800" cy="523220"/>
          </a:xfrm>
          <a:prstGeom prst="rect">
            <a:avLst/>
          </a:prstGeom>
          <a:noFill/>
        </p:spPr>
        <p:txBody>
          <a:bodyPr wrap="square" rtlCol="0">
            <a:spAutoFit/>
          </a:bodyPr>
          <a:lstStyle/>
          <a:p>
            <a:r>
              <a:rPr lang="en-IN" sz="2800" dirty="0">
                <a:solidFill>
                  <a:schemeClr val="bg1"/>
                </a:solidFill>
                <a:latin typeface="Century Gothic" panose="020B0502020202020204" pitchFamily="34" charset="0"/>
              </a:rPr>
              <a:t>25</a:t>
            </a:r>
          </a:p>
        </p:txBody>
      </p:sp>
    </p:spTree>
    <p:extLst>
      <p:ext uri="{BB962C8B-B14F-4D97-AF65-F5344CB8AC3E}">
        <p14:creationId xmlns:p14="http://schemas.microsoft.com/office/powerpoint/2010/main" val="4193990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amp;#39;s face with a sound wave&#10;&#10;Description automatically generated">
            <a:extLst>
              <a:ext uri="{FF2B5EF4-FFF2-40B4-BE49-F238E27FC236}">
                <a16:creationId xmlns:a16="http://schemas.microsoft.com/office/drawing/2014/main" id="{21A0C265-8165-3452-E50F-2AF025261E0C}"/>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E02C15F8-55C7-0C08-2D31-477D45E5FDFB}"/>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VOICE BIOMETRIC SYSTEM</a:t>
            </a:r>
          </a:p>
        </p:txBody>
      </p:sp>
      <p:sp>
        <p:nvSpPr>
          <p:cNvPr id="5" name="TextBox 4">
            <a:extLst>
              <a:ext uri="{FF2B5EF4-FFF2-40B4-BE49-F238E27FC236}">
                <a16:creationId xmlns:a16="http://schemas.microsoft.com/office/drawing/2014/main" id="{911B959D-CF13-8AA3-7C16-451F37DB2E10}"/>
              </a:ext>
            </a:extLst>
          </p:cNvPr>
          <p:cNvSpPr txBox="1"/>
          <p:nvPr/>
        </p:nvSpPr>
        <p:spPr>
          <a:xfrm>
            <a:off x="9452147" y="6657945"/>
            <a:ext cx="2739853"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6080198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6" name="Oval 85">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5E23B49-79B9-1CC5-9094-CC3AFB053616}"/>
              </a:ext>
            </a:extLst>
          </p:cNvPr>
          <p:cNvSpPr>
            <a:spLocks noGrp="1"/>
          </p:cNvSpPr>
          <p:nvPr>
            <p:ph type="title"/>
          </p:nvPr>
        </p:nvSpPr>
        <p:spPr>
          <a:xfrm>
            <a:off x="630936" y="684915"/>
            <a:ext cx="4651076" cy="1951075"/>
          </a:xfrm>
          <a:noFill/>
        </p:spPr>
        <p:txBody>
          <a:bodyPr vert="horz" lIns="91440" tIns="45720" rIns="91440" bIns="45720" rtlCol="0" anchor="t">
            <a:normAutofit/>
          </a:bodyPr>
          <a:lstStyle/>
          <a:p>
            <a:r>
              <a:rPr lang="en-US">
                <a:solidFill>
                  <a:schemeClr val="bg1"/>
                </a:solidFill>
              </a:rPr>
              <a:t>ARCHITECTURE</a:t>
            </a:r>
          </a:p>
        </p:txBody>
      </p:sp>
      <p:sp>
        <p:nvSpPr>
          <p:cNvPr id="128" name="Rectangle 12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9" name="Group 128">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6" name="Straight Connector 9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30" name="Rectangle 12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4" name="Straight Connector 10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descr="A screenshot of a computer&#10;&#10;Description automatically generated">
            <a:extLst>
              <a:ext uri="{FF2B5EF4-FFF2-40B4-BE49-F238E27FC236}">
                <a16:creationId xmlns:a16="http://schemas.microsoft.com/office/drawing/2014/main" id="{BE68EBB1-DEAA-EDF5-67C2-179AFA73DEA2}"/>
              </a:ext>
            </a:extLst>
          </p:cNvPr>
          <p:cNvPicPr>
            <a:picLocks noChangeAspect="1"/>
          </p:cNvPicPr>
          <p:nvPr/>
        </p:nvPicPr>
        <p:blipFill rotWithShape="1">
          <a:blip r:embed="rId2"/>
          <a:srcRect r="-1" b="24601"/>
          <a:stretch/>
        </p:blipFill>
        <p:spPr>
          <a:xfrm>
            <a:off x="629638" y="1840580"/>
            <a:ext cx="10848063" cy="4364833"/>
          </a:xfrm>
          <a:prstGeom prst="rect">
            <a:avLst/>
          </a:prstGeom>
        </p:spPr>
      </p:pic>
      <p:grpSp>
        <p:nvGrpSpPr>
          <p:cNvPr id="133" name="Group 132">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110" name="Straight Connector 109">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Subtitle 2">
            <a:extLst>
              <a:ext uri="{FF2B5EF4-FFF2-40B4-BE49-F238E27FC236}">
                <a16:creationId xmlns:a16="http://schemas.microsoft.com/office/drawing/2014/main" id="{83BF2D7D-FB8E-5ACE-6D3F-9763B99362F3}"/>
              </a:ext>
            </a:extLst>
          </p:cNvPr>
          <p:cNvSpPr>
            <a:spLocks noGrp="1"/>
          </p:cNvSpPr>
          <p:nvPr>
            <p:ph type="subTitle"/>
          </p:nvPr>
        </p:nvSpPr>
        <p:spPr>
          <a:xfrm>
            <a:off x="8456522" y="5633765"/>
            <a:ext cx="3408555" cy="873612"/>
          </a:xfrm>
        </p:spPr>
        <p:txBody>
          <a:bodyPr vert="horz" lIns="91440" tIns="45720" rIns="91440" bIns="45720" rtlCol="0" anchor="ctr">
            <a:normAutofit/>
          </a:bodyPr>
          <a:lstStyle/>
          <a:p>
            <a:pPr>
              <a:spcBef>
                <a:spcPts val="1000"/>
              </a:spcBef>
            </a:pPr>
            <a:endParaRPr lang="en-US" sz="2000" kern="1200">
              <a:solidFill>
                <a:srgbClr val="FFFFFF"/>
              </a:solidFill>
              <a:latin typeface="+mn-lt"/>
              <a:ea typeface="+mn-ea"/>
              <a:cs typeface="+mn-cs"/>
            </a:endParaRPr>
          </a:p>
        </p:txBody>
      </p:sp>
    </p:spTree>
    <p:extLst>
      <p:ext uri="{BB962C8B-B14F-4D97-AF65-F5344CB8AC3E}">
        <p14:creationId xmlns:p14="http://schemas.microsoft.com/office/powerpoint/2010/main" val="1061369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519F62F-011B-3705-B68D-84EE12008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331238" y="4608"/>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3B32613-9F83-4280-1DD4-5B9498DC2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8906919" y="3574177"/>
            <a:ext cx="1507122" cy="5063040"/>
          </a:xfrm>
          <a:prstGeom prst="rect">
            <a:avLst/>
          </a:prstGeom>
          <a:gradFill>
            <a:gsLst>
              <a:gs pos="44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B078C4F-1AED-2A23-4A2C-F5A0AF1762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3921534" y="1414309"/>
            <a:ext cx="1519355" cy="9382775"/>
          </a:xfrm>
          <a:prstGeom prst="rect">
            <a:avLst/>
          </a:prstGeom>
          <a:gradFill>
            <a:gsLst>
              <a:gs pos="10000">
                <a:schemeClr val="accent5">
                  <a:lumMod val="60000"/>
                  <a:lumOff val="40000"/>
                  <a:alpha val="0"/>
                </a:schemeClr>
              </a:gs>
              <a:gs pos="100000">
                <a:schemeClr val="accent5">
                  <a:lumMod val="7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D64EA3-15E4-D08A-DF5A-657EFCB8692E}"/>
              </a:ext>
            </a:extLst>
          </p:cNvPr>
          <p:cNvSpPr>
            <a:spLocks noGrp="1"/>
          </p:cNvSpPr>
          <p:nvPr>
            <p:ph type="title"/>
          </p:nvPr>
        </p:nvSpPr>
        <p:spPr>
          <a:xfrm>
            <a:off x="838200" y="5595614"/>
            <a:ext cx="6848154" cy="913975"/>
          </a:xfrm>
        </p:spPr>
        <p:txBody>
          <a:bodyPr vert="horz" lIns="91440" tIns="45720" rIns="91440" bIns="45720" rtlCol="0" anchor="ctr">
            <a:normAutofit/>
          </a:bodyPr>
          <a:lstStyle/>
          <a:p>
            <a:r>
              <a:rPr lang="en-US" sz="3200">
                <a:solidFill>
                  <a:srgbClr val="FFFFFF"/>
                </a:solidFill>
              </a:rPr>
              <a:t>RESULTS</a:t>
            </a:r>
          </a:p>
        </p:txBody>
      </p:sp>
      <p:pic>
        <p:nvPicPr>
          <p:cNvPr id="6" name="Picture 5" descr="A screenshot of a computer program&#10;&#10;Description automatically generated">
            <a:extLst>
              <a:ext uri="{FF2B5EF4-FFF2-40B4-BE49-F238E27FC236}">
                <a16:creationId xmlns:a16="http://schemas.microsoft.com/office/drawing/2014/main" id="{F75D39DF-D9CB-CE8C-7377-83AE93E55536}"/>
              </a:ext>
            </a:extLst>
          </p:cNvPr>
          <p:cNvPicPr>
            <a:picLocks noChangeAspect="1"/>
          </p:cNvPicPr>
          <p:nvPr/>
        </p:nvPicPr>
        <p:blipFill>
          <a:blip r:embed="rId2"/>
          <a:stretch>
            <a:fillRect/>
          </a:stretch>
        </p:blipFill>
        <p:spPr>
          <a:xfrm>
            <a:off x="885178" y="1799023"/>
            <a:ext cx="3201864" cy="1822958"/>
          </a:xfrm>
          <a:prstGeom prst="rect">
            <a:avLst/>
          </a:prstGeom>
        </p:spPr>
      </p:pic>
      <p:pic>
        <p:nvPicPr>
          <p:cNvPr id="4" name="Picture 3" descr="A screenshot of a computer menu&#10;&#10;Description automatically generated">
            <a:extLst>
              <a:ext uri="{FF2B5EF4-FFF2-40B4-BE49-F238E27FC236}">
                <a16:creationId xmlns:a16="http://schemas.microsoft.com/office/drawing/2014/main" id="{28C24CF9-67D1-BDF2-6800-5BCBFD4C5E59}"/>
              </a:ext>
            </a:extLst>
          </p:cNvPr>
          <p:cNvPicPr>
            <a:picLocks noChangeAspect="1"/>
          </p:cNvPicPr>
          <p:nvPr/>
        </p:nvPicPr>
        <p:blipFill>
          <a:blip r:embed="rId3"/>
          <a:stretch>
            <a:fillRect/>
          </a:stretch>
        </p:blipFill>
        <p:spPr>
          <a:xfrm>
            <a:off x="4495487" y="1289246"/>
            <a:ext cx="3201026" cy="2842511"/>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A72CC9AB-26F7-1AED-737C-EC15DB23A5C1}"/>
              </a:ext>
            </a:extLst>
          </p:cNvPr>
          <p:cNvPicPr>
            <a:picLocks noChangeAspect="1"/>
          </p:cNvPicPr>
          <p:nvPr/>
        </p:nvPicPr>
        <p:blipFill>
          <a:blip r:embed="rId4"/>
          <a:stretch>
            <a:fillRect/>
          </a:stretch>
        </p:blipFill>
        <p:spPr>
          <a:xfrm>
            <a:off x="8101137" y="2097276"/>
            <a:ext cx="3217333" cy="1226451"/>
          </a:xfrm>
          <a:prstGeom prst="rect">
            <a:avLst/>
          </a:prstGeom>
        </p:spPr>
      </p:pic>
      <p:sp>
        <p:nvSpPr>
          <p:cNvPr id="3" name="TextBox 2">
            <a:extLst>
              <a:ext uri="{FF2B5EF4-FFF2-40B4-BE49-F238E27FC236}">
                <a16:creationId xmlns:a16="http://schemas.microsoft.com/office/drawing/2014/main" id="{CDDADBDF-A30F-9C45-1C3F-1274ED5BD599}"/>
              </a:ext>
            </a:extLst>
          </p:cNvPr>
          <p:cNvSpPr txBox="1"/>
          <p:nvPr/>
        </p:nvSpPr>
        <p:spPr>
          <a:xfrm>
            <a:off x="10461171" y="370114"/>
            <a:ext cx="685800" cy="523220"/>
          </a:xfrm>
          <a:prstGeom prst="rect">
            <a:avLst/>
          </a:prstGeom>
          <a:noFill/>
        </p:spPr>
        <p:txBody>
          <a:bodyPr wrap="square" rtlCol="0">
            <a:spAutoFit/>
          </a:bodyPr>
          <a:lstStyle/>
          <a:p>
            <a:r>
              <a:rPr lang="en-IN" sz="2800" dirty="0">
                <a:solidFill>
                  <a:schemeClr val="bg1"/>
                </a:solidFill>
                <a:latin typeface="Century Gothic" panose="020B0502020202020204" pitchFamily="34" charset="0"/>
              </a:rPr>
              <a:t>28</a:t>
            </a:r>
          </a:p>
        </p:txBody>
      </p:sp>
    </p:spTree>
    <p:extLst>
      <p:ext uri="{BB962C8B-B14F-4D97-AF65-F5344CB8AC3E}">
        <p14:creationId xmlns:p14="http://schemas.microsoft.com/office/powerpoint/2010/main" val="1276008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3B337C2F-F4B9-764C-45E5-86A1306E17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76" y="5338644"/>
            <a:ext cx="12202176" cy="1519355"/>
            <a:chOff x="-10176" y="5338644"/>
            <a:chExt cx="12202176" cy="1519355"/>
          </a:xfrm>
        </p:grpSpPr>
        <p:sp>
          <p:nvSpPr>
            <p:cNvPr id="43" name="Rectangle 42">
              <a:extLst>
                <a:ext uri="{FF2B5EF4-FFF2-40B4-BE49-F238E27FC236}">
                  <a16:creationId xmlns:a16="http://schemas.microsoft.com/office/drawing/2014/main" id="{DE1E11FF-4A87-A65F-DAEC-E20057A3F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5331238" y="-2767"/>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719AAC3-64F6-CEDF-0B56-5C0C6BD3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8906919" y="3566802"/>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0DE637-E8FB-63A7-A5E2-E28DBE1A41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3921534" y="1406934"/>
              <a:ext cx="1519355" cy="9382775"/>
            </a:xfrm>
            <a:prstGeom prst="rect">
              <a:avLst/>
            </a:prstGeom>
            <a:gradFill>
              <a:gsLst>
                <a:gs pos="29000">
                  <a:schemeClr val="accent5">
                    <a:lumMod val="60000"/>
                    <a:lumOff val="40000"/>
                    <a:alpha val="0"/>
                  </a:schemeClr>
                </a:gs>
                <a:gs pos="100000">
                  <a:schemeClr val="accent5">
                    <a:lumMod val="7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0D64EA3-15E4-D08A-DF5A-657EFCB8692E}"/>
              </a:ext>
            </a:extLst>
          </p:cNvPr>
          <p:cNvSpPr>
            <a:spLocks noGrp="1"/>
          </p:cNvSpPr>
          <p:nvPr>
            <p:ph type="title"/>
          </p:nvPr>
        </p:nvSpPr>
        <p:spPr>
          <a:xfrm>
            <a:off x="838200" y="5595614"/>
            <a:ext cx="6850488" cy="913975"/>
          </a:xfrm>
        </p:spPr>
        <p:txBody>
          <a:bodyPr vert="horz" lIns="91440" tIns="45720" rIns="91440" bIns="45720" rtlCol="0" anchor="ctr">
            <a:normAutofit/>
          </a:bodyPr>
          <a:lstStyle/>
          <a:p>
            <a:r>
              <a:rPr lang="en-US" sz="3200">
                <a:solidFill>
                  <a:srgbClr val="FFFFFF"/>
                </a:solidFill>
              </a:rPr>
              <a:t>RESULTS</a:t>
            </a:r>
          </a:p>
        </p:txBody>
      </p:sp>
      <p:pic>
        <p:nvPicPr>
          <p:cNvPr id="7" name="Picture 6" descr="A screenshot of a computer program&#10;&#10;Description automatically generated">
            <a:extLst>
              <a:ext uri="{FF2B5EF4-FFF2-40B4-BE49-F238E27FC236}">
                <a16:creationId xmlns:a16="http://schemas.microsoft.com/office/drawing/2014/main" id="{5FE2124E-1D85-AE6A-956F-8186980E4FCF}"/>
              </a:ext>
            </a:extLst>
          </p:cNvPr>
          <p:cNvPicPr>
            <a:picLocks noChangeAspect="1"/>
          </p:cNvPicPr>
          <p:nvPr/>
        </p:nvPicPr>
        <p:blipFill>
          <a:blip r:embed="rId2"/>
          <a:stretch>
            <a:fillRect/>
          </a:stretch>
        </p:blipFill>
        <p:spPr>
          <a:xfrm>
            <a:off x="885177" y="1655812"/>
            <a:ext cx="5082847" cy="2109380"/>
          </a:xfrm>
          <a:prstGeom prst="rect">
            <a:avLst/>
          </a:prstGeom>
        </p:spPr>
      </p:pic>
      <p:pic>
        <p:nvPicPr>
          <p:cNvPr id="3" name="Picture 2" descr="A screenshot of a computer menu&#10;&#10;Description automatically generated">
            <a:extLst>
              <a:ext uri="{FF2B5EF4-FFF2-40B4-BE49-F238E27FC236}">
                <a16:creationId xmlns:a16="http://schemas.microsoft.com/office/drawing/2014/main" id="{16143FAF-2D34-09FA-EDF4-60109601D02A}"/>
              </a:ext>
            </a:extLst>
          </p:cNvPr>
          <p:cNvPicPr>
            <a:picLocks noChangeAspect="1"/>
          </p:cNvPicPr>
          <p:nvPr/>
        </p:nvPicPr>
        <p:blipFill>
          <a:blip r:embed="rId3"/>
          <a:stretch>
            <a:fillRect/>
          </a:stretch>
        </p:blipFill>
        <p:spPr>
          <a:xfrm>
            <a:off x="6234184" y="1357548"/>
            <a:ext cx="5081516" cy="2705907"/>
          </a:xfrm>
          <a:prstGeom prst="rect">
            <a:avLst/>
          </a:prstGeom>
        </p:spPr>
      </p:pic>
      <p:sp>
        <p:nvSpPr>
          <p:cNvPr id="4" name="TextBox 3">
            <a:extLst>
              <a:ext uri="{FF2B5EF4-FFF2-40B4-BE49-F238E27FC236}">
                <a16:creationId xmlns:a16="http://schemas.microsoft.com/office/drawing/2014/main" id="{C4427851-90EB-8EF4-21FD-2159BA3B07E7}"/>
              </a:ext>
            </a:extLst>
          </p:cNvPr>
          <p:cNvSpPr txBox="1"/>
          <p:nvPr/>
        </p:nvSpPr>
        <p:spPr>
          <a:xfrm>
            <a:off x="10461171" y="370114"/>
            <a:ext cx="685800" cy="523220"/>
          </a:xfrm>
          <a:prstGeom prst="rect">
            <a:avLst/>
          </a:prstGeom>
          <a:noFill/>
        </p:spPr>
        <p:txBody>
          <a:bodyPr wrap="square" rtlCol="0">
            <a:spAutoFit/>
          </a:bodyPr>
          <a:lstStyle/>
          <a:p>
            <a:r>
              <a:rPr lang="en-IN" sz="2800" dirty="0">
                <a:solidFill>
                  <a:schemeClr val="bg1"/>
                </a:solidFill>
                <a:latin typeface="Century Gothic" panose="020B0502020202020204" pitchFamily="34" charset="0"/>
              </a:rPr>
              <a:t>29</a:t>
            </a:r>
          </a:p>
        </p:txBody>
      </p:sp>
    </p:spTree>
    <p:extLst>
      <p:ext uri="{BB962C8B-B14F-4D97-AF65-F5344CB8AC3E}">
        <p14:creationId xmlns:p14="http://schemas.microsoft.com/office/powerpoint/2010/main" val="3025245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1"/>
          <p:cNvSpPr/>
          <p:nvPr/>
        </p:nvSpPr>
        <p:spPr>
          <a:xfrm>
            <a:off x="0" y="0"/>
            <a:ext cx="12191700" cy="68577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
          <p:cNvSpPr/>
          <p:nvPr/>
        </p:nvSpPr>
        <p:spPr>
          <a:xfrm>
            <a:off x="10442520" y="0"/>
            <a:ext cx="685500" cy="1142700"/>
          </a:xfrm>
          <a:prstGeom prst="rect">
            <a:avLst/>
          </a:prstGeom>
          <a:solidFill>
            <a:schemeClr val="accent1"/>
          </a:solidFill>
          <a:ln>
            <a:noFill/>
          </a:ln>
          <a:effectLst>
            <a:outerShdw blurRad="38160" dist="25560" dir="5400000" rotWithShape="0">
              <a:srgbClr val="000000">
                <a:alpha val="4471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
          <p:cNvSpPr/>
          <p:nvPr/>
        </p:nvSpPr>
        <p:spPr>
          <a:xfrm>
            <a:off x="8719920" y="146016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
          <p:cNvSpPr txBox="1">
            <a:spLocks noGrp="1"/>
          </p:cNvSpPr>
          <p:nvPr>
            <p:ph type="title" idx="4294967295"/>
          </p:nvPr>
        </p:nvSpPr>
        <p:spPr>
          <a:xfrm>
            <a:off x="649080" y="629280"/>
            <a:ext cx="9251700" cy="1016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EBEBEB"/>
              </a:buClr>
              <a:buSzPts val="4200"/>
              <a:buFont typeface="Century Gothic"/>
              <a:buNone/>
            </a:pPr>
            <a:r>
              <a:rPr lang="en-US" sz="4200" b="1" strike="noStrike">
                <a:solidFill>
                  <a:srgbClr val="EBEBEB"/>
                </a:solidFill>
                <a:latin typeface="Century Gothic"/>
                <a:ea typeface="Century Gothic"/>
                <a:cs typeface="Century Gothic"/>
                <a:sym typeface="Century Gothic"/>
              </a:rPr>
              <a:t>MOTIVATION</a:t>
            </a:r>
            <a:endParaRPr sz="4200" b="0" strike="noStrike">
              <a:solidFill>
                <a:srgbClr val="FFFFFF"/>
              </a:solidFill>
              <a:latin typeface="Century Gothic"/>
              <a:ea typeface="Century Gothic"/>
              <a:cs typeface="Century Gothic"/>
              <a:sym typeface="Century Gothic"/>
            </a:endParaRPr>
          </a:p>
        </p:txBody>
      </p:sp>
      <p:sp>
        <p:nvSpPr>
          <p:cNvPr id="233" name="Google Shape;233;p1"/>
          <p:cNvSpPr txBox="1">
            <a:spLocks noGrp="1"/>
          </p:cNvSpPr>
          <p:nvPr>
            <p:ph type="sldNum" idx="6"/>
          </p:nvPr>
        </p:nvSpPr>
        <p:spPr>
          <a:xfrm>
            <a:off x="10352520" y="295560"/>
            <a:ext cx="837600" cy="767100"/>
          </a:xfrm>
          <a:prstGeom prst="rect">
            <a:avLst/>
          </a:prstGeom>
          <a:noFill/>
          <a:ln>
            <a:noFill/>
          </a:ln>
        </p:spPr>
        <p:txBody>
          <a:bodyPr spcFirstLastPara="1" wrap="square" lIns="91425" tIns="45700" rIns="91425" bIns="45700" anchor="b" anchorCtr="0">
            <a:normAutofit/>
          </a:bodyPr>
          <a:lstStyle/>
          <a:p>
            <a:pPr marL="0" marR="0" lvl="0" indent="0" algn="ctr" rtl="0">
              <a:lnSpc>
                <a:spcPct val="100000"/>
              </a:lnSpc>
              <a:spcBef>
                <a:spcPts val="0"/>
              </a:spcBef>
              <a:spcAft>
                <a:spcPts val="0"/>
              </a:spcAft>
              <a:buClr>
                <a:srgbClr val="FFFFFF"/>
              </a:buClr>
              <a:buSzPts val="2800"/>
              <a:buFont typeface="Century Gothic"/>
              <a:buNone/>
            </a:pPr>
            <a:fld id="{00000000-1234-1234-1234-123412341234}" type="slidenum">
              <a:rPr lang="en-US" sz="2800" b="0" i="0" u="none" strike="noStrike" cap="none">
                <a:solidFill>
                  <a:srgbClr val="FFFFFF"/>
                </a:solidFill>
                <a:latin typeface="Century Gothic"/>
                <a:ea typeface="Century Gothic"/>
                <a:cs typeface="Century Gothic"/>
                <a:sym typeface="Century Gothic"/>
              </a:rPr>
              <a:t>3</a:t>
            </a:fld>
            <a:endParaRPr sz="2800" b="0" i="0" u="none" strike="noStrike" cap="none">
              <a:solidFill>
                <a:srgbClr val="FFFFFF"/>
              </a:solidFill>
              <a:latin typeface="Times New Roman"/>
              <a:ea typeface="Times New Roman"/>
              <a:cs typeface="Times New Roman"/>
              <a:sym typeface="Times New Roman"/>
            </a:endParaRPr>
          </a:p>
        </p:txBody>
      </p:sp>
      <p:sp>
        <p:nvSpPr>
          <p:cNvPr id="234" name="Google Shape;234;p1"/>
          <p:cNvSpPr/>
          <p:nvPr/>
        </p:nvSpPr>
        <p:spPr>
          <a:xfrm>
            <a:off x="0" y="1762200"/>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sp>
      <p:sp>
        <p:nvSpPr>
          <p:cNvPr id="235" name="Google Shape;235;p1"/>
          <p:cNvSpPr txBox="1">
            <a:spLocks noGrp="1"/>
          </p:cNvSpPr>
          <p:nvPr>
            <p:ph type="body" idx="4294967295"/>
          </p:nvPr>
        </p:nvSpPr>
        <p:spPr>
          <a:xfrm>
            <a:off x="649080" y="2548440"/>
            <a:ext cx="5122200" cy="3658200"/>
          </a:xfrm>
          <a:prstGeom prst="rect">
            <a:avLst/>
          </a:prstGeom>
          <a:noFill/>
          <a:ln>
            <a:noFill/>
          </a:ln>
        </p:spPr>
        <p:txBody>
          <a:bodyPr spcFirstLastPara="1" wrap="square" lIns="0" tIns="45700" rIns="0" bIns="45700" anchor="t" anchorCtr="0">
            <a:normAutofit fontScale="47500" lnSpcReduction="20000"/>
          </a:bodyPr>
          <a:lstStyle/>
          <a:p>
            <a:pPr marL="228600" lvl="0" indent="-228600" algn="l" rtl="0">
              <a:lnSpc>
                <a:spcPct val="90000"/>
              </a:lnSpc>
              <a:spcBef>
                <a:spcPts val="1001"/>
              </a:spcBef>
              <a:spcAft>
                <a:spcPts val="0"/>
              </a:spcAft>
              <a:buClr>
                <a:schemeClr val="dk1"/>
              </a:buClr>
              <a:buSzPct val="100000"/>
              <a:buNone/>
            </a:pPr>
            <a:r>
              <a:rPr lang="en-US" sz="1700">
                <a:solidFill>
                  <a:srgbClr val="FFFFFF"/>
                </a:solidFill>
                <a:latin typeface="Century Gothic"/>
                <a:ea typeface="Century Gothic"/>
                <a:cs typeface="Century Gothic"/>
                <a:sym typeface="Century Gothic"/>
              </a:rPr>
              <a:t>Traditional building inspections and tasks are slow and inaccurate. This project uses computer vision and depth sensing to automate the process for faster, more reliable Traditional building inspections and tasks are slow and inaccurate. This project uses computer vision and depth sensing to automate the process for faster, more reliable detection of wall defects, improving safety and building lifespans.</a:t>
            </a:r>
            <a:endParaRPr sz="1700">
              <a:solidFill>
                <a:srgbClr val="FFFFFF"/>
              </a:solidFill>
              <a:latin typeface="Century Gothic"/>
              <a:ea typeface="Century Gothic"/>
              <a:cs typeface="Century Gothic"/>
              <a:sym typeface="Century Gothic"/>
            </a:endParaRPr>
          </a:p>
          <a:p>
            <a:pPr marL="228600" lvl="0" indent="-228600" algn="l" rtl="0">
              <a:lnSpc>
                <a:spcPct val="90000"/>
              </a:lnSpc>
              <a:spcBef>
                <a:spcPts val="1001"/>
              </a:spcBef>
              <a:spcAft>
                <a:spcPts val="0"/>
              </a:spcAft>
              <a:buClr>
                <a:schemeClr val="dk1"/>
              </a:buClr>
              <a:buSzPct val="100000"/>
              <a:buNone/>
            </a:pPr>
            <a:r>
              <a:rPr lang="en-US" sz="1700">
                <a:solidFill>
                  <a:srgbClr val="FFFFFF"/>
                </a:solidFill>
                <a:latin typeface="Century Gothic"/>
                <a:ea typeface="Century Gothic"/>
                <a:cs typeface="Century Gothic"/>
                <a:sym typeface="Century Gothic"/>
              </a:rPr>
              <a:t>OBJECTIVE:</a:t>
            </a:r>
            <a:endParaRPr sz="1700">
              <a:solidFill>
                <a:srgbClr val="FFFFFF"/>
              </a:solidFill>
              <a:latin typeface="Century Gothic"/>
              <a:ea typeface="Century Gothic"/>
              <a:cs typeface="Century Gothic"/>
              <a:sym typeface="Century Gothic"/>
            </a:endParaRPr>
          </a:p>
          <a:p>
            <a:pPr marL="228600" lvl="0" indent="-228600" algn="l" rtl="0">
              <a:lnSpc>
                <a:spcPct val="90000"/>
              </a:lnSpc>
              <a:spcBef>
                <a:spcPts val="1001"/>
              </a:spcBef>
              <a:spcAft>
                <a:spcPts val="0"/>
              </a:spcAft>
              <a:buClr>
                <a:schemeClr val="dk1"/>
              </a:buClr>
              <a:buSzPct val="100000"/>
              <a:buNone/>
            </a:pPr>
            <a:r>
              <a:rPr lang="en-US" sz="1700">
                <a:solidFill>
                  <a:srgbClr val="FFFFFF"/>
                </a:solidFill>
                <a:latin typeface="Century Gothic"/>
                <a:ea typeface="Century Gothic"/>
                <a:cs typeface="Century Gothic"/>
                <a:sym typeface="Century Gothic"/>
              </a:rPr>
              <a:t>•	To create a janbbd vision model using yolov5 object detection for identifying imperfections on the wall (smooth/rough)</a:t>
            </a:r>
            <a:endParaRPr sz="1700">
              <a:solidFill>
                <a:srgbClr val="FFFFFF"/>
              </a:solidFill>
              <a:latin typeface="Century Gothic"/>
              <a:ea typeface="Century Gothic"/>
              <a:cs typeface="Century Gothic"/>
              <a:sym typeface="Century Gothic"/>
            </a:endParaRPr>
          </a:p>
          <a:p>
            <a:pPr marL="228600" lvl="0" indent="-228600" algn="l" rtl="0">
              <a:lnSpc>
                <a:spcPct val="90000"/>
              </a:lnSpc>
              <a:spcBef>
                <a:spcPts val="1001"/>
              </a:spcBef>
              <a:spcAft>
                <a:spcPts val="0"/>
              </a:spcAft>
              <a:buClr>
                <a:schemeClr val="dk1"/>
              </a:buClr>
              <a:buSzPct val="100000"/>
              <a:buNone/>
            </a:pPr>
            <a:r>
              <a:rPr lang="en-US" sz="1700">
                <a:solidFill>
                  <a:srgbClr val="FFFFFF"/>
                </a:solidFill>
                <a:latin typeface="Century Gothic"/>
                <a:ea typeface="Century Gothic"/>
                <a:cs typeface="Century Gothic"/>
                <a:sym typeface="Century Gothic"/>
              </a:rPr>
              <a:t>•	To develop a voice biometric authentication system that can register a new user, identify and authenticate them.</a:t>
            </a:r>
            <a:endParaRPr sz="1700">
              <a:solidFill>
                <a:srgbClr val="FFFFFF"/>
              </a:solidFill>
              <a:latin typeface="Century Gothic"/>
              <a:ea typeface="Century Gothic"/>
              <a:cs typeface="Century Gothic"/>
              <a:sym typeface="Century Gothic"/>
            </a:endParaRPr>
          </a:p>
          <a:p>
            <a:pPr marL="228600" lvl="0" indent="-228600" algn="l" rtl="0">
              <a:lnSpc>
                <a:spcPct val="90000"/>
              </a:lnSpc>
              <a:spcBef>
                <a:spcPts val="1001"/>
              </a:spcBef>
              <a:spcAft>
                <a:spcPts val="0"/>
              </a:spcAft>
              <a:buClr>
                <a:schemeClr val="dk1"/>
              </a:buClr>
              <a:buSzPct val="100000"/>
              <a:buNone/>
            </a:pPr>
            <a:r>
              <a:rPr lang="en-US" sz="1700">
                <a:solidFill>
                  <a:srgbClr val="FFFFFF"/>
                </a:solidFill>
                <a:latin typeface="Century Gothic"/>
                <a:ea typeface="Century Gothic"/>
                <a:cs typeface="Century Gothic"/>
                <a:sym typeface="Century Gothic"/>
              </a:rPr>
              <a:t>•	To integrate depth sensing with the above computer vision to determine the distance between the walls and the system.</a:t>
            </a:r>
            <a:endParaRPr sz="1700">
              <a:solidFill>
                <a:srgbClr val="FFFFFF"/>
              </a:solidFill>
              <a:latin typeface="Century Gothic"/>
              <a:ea typeface="Century Gothic"/>
              <a:cs typeface="Century Gothic"/>
              <a:sym typeface="Century Gothic"/>
            </a:endParaRPr>
          </a:p>
          <a:p>
            <a:pPr marL="228600" lvl="0" indent="-228600" algn="l" rtl="0">
              <a:lnSpc>
                <a:spcPct val="90000"/>
              </a:lnSpc>
              <a:spcBef>
                <a:spcPts val="1001"/>
              </a:spcBef>
              <a:spcAft>
                <a:spcPts val="0"/>
              </a:spcAft>
              <a:buClr>
                <a:schemeClr val="dk1"/>
              </a:buClr>
              <a:buSzPct val="100000"/>
              <a:buNone/>
            </a:pPr>
            <a:r>
              <a:rPr lang="en-US" sz="1700">
                <a:solidFill>
                  <a:srgbClr val="FFFFFF"/>
                </a:solidFill>
                <a:latin typeface="Century Gothic"/>
                <a:ea typeface="Century Gothic"/>
                <a:cs typeface="Century Gothic"/>
                <a:sym typeface="Century Gothic"/>
              </a:rPr>
              <a:t>•	Attempt to develop a project aligned with Sustainable Development Goal 3, which focuses on promoting good health and well-being. of wall defects, improving safety and building lifespans.</a:t>
            </a:r>
            <a:endParaRPr sz="1700">
              <a:solidFill>
                <a:srgbClr val="FFFFFF"/>
              </a:solidFill>
              <a:latin typeface="Century Gothic"/>
              <a:ea typeface="Century Gothic"/>
              <a:cs typeface="Century Gothic"/>
              <a:sym typeface="Century Gothic"/>
            </a:endParaRPr>
          </a:p>
          <a:p>
            <a:pPr marL="228600" lvl="0" indent="-228600" algn="l" rtl="0">
              <a:lnSpc>
                <a:spcPct val="90000"/>
              </a:lnSpc>
              <a:spcBef>
                <a:spcPts val="1001"/>
              </a:spcBef>
              <a:spcAft>
                <a:spcPts val="0"/>
              </a:spcAft>
              <a:buClr>
                <a:schemeClr val="dk1"/>
              </a:buClr>
              <a:buSzPct val="100000"/>
              <a:buNone/>
            </a:pPr>
            <a:r>
              <a:rPr lang="en-US" sz="1700">
                <a:solidFill>
                  <a:srgbClr val="FFFFFF"/>
                </a:solidFill>
                <a:latin typeface="Century Gothic"/>
                <a:ea typeface="Century Gothic"/>
                <a:cs typeface="Century Gothic"/>
                <a:sym typeface="Century Gothic"/>
              </a:rPr>
              <a:t>OBJECTIVE:</a:t>
            </a:r>
            <a:endParaRPr sz="1700">
              <a:solidFill>
                <a:srgbClr val="FFFFFF"/>
              </a:solidFill>
              <a:latin typeface="Century Gothic"/>
              <a:ea typeface="Century Gothic"/>
              <a:cs typeface="Century Gothic"/>
              <a:sym typeface="Century Gothic"/>
            </a:endParaRPr>
          </a:p>
          <a:p>
            <a:pPr marL="228600" lvl="0" indent="-228600" algn="l" rtl="0">
              <a:lnSpc>
                <a:spcPct val="90000"/>
              </a:lnSpc>
              <a:spcBef>
                <a:spcPts val="1001"/>
              </a:spcBef>
              <a:spcAft>
                <a:spcPts val="0"/>
              </a:spcAft>
              <a:buClr>
                <a:schemeClr val="dk1"/>
              </a:buClr>
              <a:buSzPct val="100000"/>
              <a:buNone/>
            </a:pPr>
            <a:r>
              <a:rPr lang="en-US" sz="1700">
                <a:solidFill>
                  <a:srgbClr val="FFFFFF"/>
                </a:solidFill>
                <a:latin typeface="Century Gothic"/>
                <a:ea typeface="Century Gothic"/>
                <a:cs typeface="Century Gothic"/>
                <a:sym typeface="Century Gothic"/>
              </a:rPr>
              <a:t>•	To create a computer vision model using yolov5 object detection for identifying imperfections on the wall (smooth/rough)</a:t>
            </a:r>
            <a:endParaRPr sz="1700">
              <a:solidFill>
                <a:srgbClr val="FFFFFF"/>
              </a:solidFill>
              <a:latin typeface="Century Gothic"/>
              <a:ea typeface="Century Gothic"/>
              <a:cs typeface="Century Gothic"/>
              <a:sym typeface="Century Gothic"/>
            </a:endParaRPr>
          </a:p>
          <a:p>
            <a:pPr marL="228600" lvl="0" indent="-228600" algn="l" rtl="0">
              <a:lnSpc>
                <a:spcPct val="90000"/>
              </a:lnSpc>
              <a:spcBef>
                <a:spcPts val="1001"/>
              </a:spcBef>
              <a:spcAft>
                <a:spcPts val="0"/>
              </a:spcAft>
              <a:buClr>
                <a:schemeClr val="dk1"/>
              </a:buClr>
              <a:buSzPct val="100000"/>
              <a:buNone/>
            </a:pPr>
            <a:r>
              <a:rPr lang="en-US" sz="1700">
                <a:solidFill>
                  <a:srgbClr val="FFFFFF"/>
                </a:solidFill>
                <a:latin typeface="Century Gothic"/>
                <a:ea typeface="Century Gothic"/>
                <a:cs typeface="Century Gothic"/>
                <a:sym typeface="Century Gothic"/>
              </a:rPr>
              <a:t>•	To develop a voice biometric authentication system that can register a new user, identify and authenticate them.</a:t>
            </a:r>
            <a:endParaRPr sz="1700">
              <a:solidFill>
                <a:srgbClr val="FFFFFF"/>
              </a:solidFill>
              <a:latin typeface="Century Gothic"/>
              <a:ea typeface="Century Gothic"/>
              <a:cs typeface="Century Gothic"/>
              <a:sym typeface="Century Gothic"/>
            </a:endParaRPr>
          </a:p>
          <a:p>
            <a:pPr marL="228600" lvl="0" indent="-228600" algn="l" rtl="0">
              <a:lnSpc>
                <a:spcPct val="90000"/>
              </a:lnSpc>
              <a:spcBef>
                <a:spcPts val="1001"/>
              </a:spcBef>
              <a:spcAft>
                <a:spcPts val="0"/>
              </a:spcAft>
              <a:buClr>
                <a:schemeClr val="dk1"/>
              </a:buClr>
              <a:buSzPct val="100000"/>
              <a:buNone/>
            </a:pPr>
            <a:r>
              <a:rPr lang="en-US" sz="1700">
                <a:solidFill>
                  <a:srgbClr val="FFFFFF"/>
                </a:solidFill>
                <a:latin typeface="Century Gothic"/>
                <a:ea typeface="Century Gothic"/>
                <a:cs typeface="Century Gothic"/>
                <a:sym typeface="Century Gothic"/>
              </a:rPr>
              <a:t>•	To integrate depth sensing with the above computer vision to determine the distance between the walls and the system.</a:t>
            </a:r>
            <a:endParaRPr sz="1700">
              <a:solidFill>
                <a:srgbClr val="FFFFFF"/>
              </a:solidFill>
              <a:latin typeface="Century Gothic"/>
              <a:ea typeface="Century Gothic"/>
              <a:cs typeface="Century Gothic"/>
              <a:sym typeface="Century Gothic"/>
            </a:endParaRPr>
          </a:p>
          <a:p>
            <a:pPr marL="228600" lvl="0" indent="-228600" algn="l" rtl="0">
              <a:lnSpc>
                <a:spcPct val="90000"/>
              </a:lnSpc>
              <a:spcBef>
                <a:spcPts val="1001"/>
              </a:spcBef>
              <a:spcAft>
                <a:spcPts val="0"/>
              </a:spcAft>
              <a:buClr>
                <a:schemeClr val="dk1"/>
              </a:buClr>
              <a:buSzPct val="100000"/>
              <a:buNone/>
            </a:pPr>
            <a:r>
              <a:rPr lang="en-US" sz="1700">
                <a:solidFill>
                  <a:srgbClr val="FFFFFF"/>
                </a:solidFill>
                <a:latin typeface="Century Gothic"/>
                <a:ea typeface="Century Gothic"/>
                <a:cs typeface="Century Gothic"/>
                <a:sym typeface="Century Gothic"/>
              </a:rPr>
              <a:t>•	Attempt to develop a project aligned with Sustainable Development Goal 3, which focuses on promoting good health and well-being.</a:t>
            </a:r>
            <a:endParaRPr sz="1700">
              <a:solidFill>
                <a:srgbClr val="FFFFFF"/>
              </a:solidFill>
              <a:latin typeface="Century Gothic"/>
              <a:ea typeface="Century Gothic"/>
              <a:cs typeface="Century Gothic"/>
              <a:sym typeface="Century Gothic"/>
            </a:endParaRPr>
          </a:p>
        </p:txBody>
      </p:sp>
      <p:pic>
        <p:nvPicPr>
          <p:cNvPr id="236" name="Google Shape;236;p1" descr="A diagram of a person&amp;#39;s body&#10;&#10;Description automatically generated"/>
          <p:cNvPicPr preferRelativeResize="0"/>
          <p:nvPr/>
        </p:nvPicPr>
        <p:blipFill rotWithShape="1">
          <a:blip r:embed="rId3">
            <a:alphaModFix/>
          </a:blip>
          <a:srcRect/>
          <a:stretch/>
        </p:blipFill>
        <p:spPr>
          <a:xfrm>
            <a:off x="6091920" y="3016440"/>
            <a:ext cx="5451120" cy="2725560"/>
          </a:xfrm>
          <a:prstGeom prst="rect">
            <a:avLst/>
          </a:prstGeom>
          <a:noFill/>
          <a:ln>
            <a:noFill/>
          </a:ln>
        </p:spPr>
      </p:pic>
      <p:sp>
        <p:nvSpPr>
          <p:cNvPr id="237" name="Google Shape;237;p1"/>
          <p:cNvSpPr txBox="1"/>
          <p:nvPr/>
        </p:nvSpPr>
        <p:spPr>
          <a:xfrm>
            <a:off x="215218" y="2801586"/>
            <a:ext cx="5989800" cy="36480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marL="0" lvl="0" indent="0" algn="l" rtl="0">
              <a:spcBef>
                <a:spcPts val="0"/>
              </a:spcBef>
              <a:spcAft>
                <a:spcPts val="0"/>
              </a:spcAft>
              <a:buNone/>
            </a:pPr>
            <a:r>
              <a:rPr lang="en-US" sz="2800">
                <a:solidFill>
                  <a:schemeClr val="dk1"/>
                </a:solidFill>
              </a:rPr>
              <a:t>Traditional building inspections and tasks are slow and inaccurate. This project uses computer vision and depth sensing to automate the process for faster, more reliable detection of wall defects, improving safety and building lifespans.</a:t>
            </a:r>
            <a:endParaRPr sz="2800">
              <a:solidFill>
                <a:schemeClr val="dk1"/>
              </a:solidFill>
            </a:endParaRPr>
          </a:p>
          <a:p>
            <a:pPr marL="0" lvl="0" indent="0" algn="l" rtl="0">
              <a:spcBef>
                <a:spcPts val="0"/>
              </a:spcBef>
              <a:spcAft>
                <a:spcPts val="0"/>
              </a:spcAft>
              <a:buNone/>
            </a:pPr>
            <a:endParaRPr sz="28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6"/>
        <p:cNvGrpSpPr/>
        <p:nvPr/>
      </p:nvGrpSpPr>
      <p:grpSpPr>
        <a:xfrm>
          <a:off x="0" y="0"/>
          <a:ext cx="0" cy="0"/>
          <a:chOff x="0" y="0"/>
          <a:chExt cx="0" cy="0"/>
        </a:xfrm>
      </p:grpSpPr>
      <p:sp>
        <p:nvSpPr>
          <p:cNvPr id="287" name="Google Shape;287;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88" name="Google Shape;288;p1" descr="A computer generated image of a person running&#10;&#10;Description automatically generated"/>
          <p:cNvPicPr preferRelativeResize="0"/>
          <p:nvPr/>
        </p:nvPicPr>
        <p:blipFill rotWithShape="1">
          <a:blip r:embed="rId2">
            <a:alphaModFix/>
          </a:blip>
          <a:srcRect l="5346" r="23554"/>
          <a:stretch/>
        </p:blipFill>
        <p:spPr>
          <a:xfrm>
            <a:off x="3523488" y="10"/>
            <a:ext cx="8668512" cy="6857990"/>
          </a:xfrm>
          <a:prstGeom prst="rect">
            <a:avLst/>
          </a:prstGeom>
          <a:noFill/>
          <a:ln>
            <a:noFill/>
          </a:ln>
        </p:spPr>
      </p:pic>
      <p:sp>
        <p:nvSpPr>
          <p:cNvPr id="289" name="Google Shape;289;p1"/>
          <p:cNvSpPr/>
          <p:nvPr/>
        </p:nvSpPr>
        <p:spPr>
          <a:xfrm>
            <a:off x="3" y="0"/>
            <a:ext cx="9339300" cy="6858000"/>
          </a:xfrm>
          <a:prstGeom prst="rect">
            <a:avLst/>
          </a:prstGeom>
          <a:gradFill>
            <a:gsLst>
              <a:gs pos="0">
                <a:srgbClr val="000000">
                  <a:alpha val="0"/>
                </a:srgbClr>
              </a:gs>
              <a:gs pos="33000">
                <a:srgbClr val="000000">
                  <a:alpha val="63529"/>
                </a:srgbClr>
              </a:gs>
              <a:gs pos="58000">
                <a:schemeClr val="dk1"/>
              </a:gs>
              <a:gs pos="100000">
                <a:schemeClr val="dk1"/>
              </a:gs>
            </a:gsLst>
            <a:lin ang="108000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0" name="Google Shape;290;p1"/>
          <p:cNvSpPr txBox="1">
            <a:spLocks noGrp="1"/>
          </p:cNvSpPr>
          <p:nvPr>
            <p:ph type="title"/>
          </p:nvPr>
        </p:nvSpPr>
        <p:spPr>
          <a:xfrm>
            <a:off x="477981" y="-903137"/>
            <a:ext cx="4023300" cy="32040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Arial"/>
              <a:buNone/>
            </a:pPr>
            <a:r>
              <a:rPr lang="en-US" sz="4800">
                <a:solidFill>
                  <a:schemeClr val="lt1"/>
                </a:solidFill>
              </a:rPr>
              <a:t>Depth Sensing </a:t>
            </a:r>
            <a:endParaRPr/>
          </a:p>
        </p:txBody>
      </p:sp>
      <p:sp>
        <p:nvSpPr>
          <p:cNvPr id="291" name="Google Shape;291;p1"/>
          <p:cNvSpPr txBox="1">
            <a:spLocks noGrp="1"/>
          </p:cNvSpPr>
          <p:nvPr>
            <p:ph type="subTitle"/>
          </p:nvPr>
        </p:nvSpPr>
        <p:spPr>
          <a:xfrm>
            <a:off x="477975" y="2504275"/>
            <a:ext cx="5713800" cy="3780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a:solidFill>
                  <a:schemeClr val="lt1"/>
                </a:solidFill>
              </a:rPr>
              <a:t>Depth sensing is used to calculate the depth variations within a wall surface</a:t>
            </a:r>
            <a:endParaRPr sz="2000">
              <a:solidFill>
                <a:schemeClr val="lt1"/>
              </a:solidFill>
            </a:endParaRPr>
          </a:p>
          <a:p>
            <a:pPr marL="0" marR="0" lvl="0" indent="0" algn="l" rtl="0">
              <a:lnSpc>
                <a:spcPct val="90000"/>
              </a:lnSpc>
              <a:spcBef>
                <a:spcPts val="0"/>
              </a:spcBef>
              <a:spcAft>
                <a:spcPts val="0"/>
              </a:spcAft>
              <a:buClr>
                <a:schemeClr val="dk1"/>
              </a:buClr>
              <a:buSzPts val="2000"/>
              <a:buFont typeface="Arial"/>
              <a:buNone/>
            </a:pPr>
            <a:r>
              <a:rPr lang="en-US" sz="2000">
                <a:solidFill>
                  <a:schemeClr val="lt1"/>
                </a:solidFill>
              </a:rPr>
              <a:t>The intensity of the colour shows that the damage on the wall is more and wise versa</a:t>
            </a:r>
            <a:endParaRPr sz="2000">
              <a:solidFill>
                <a:schemeClr val="lt1"/>
              </a:solidFill>
            </a:endParaRPr>
          </a:p>
          <a:p>
            <a:pPr marL="0" marR="0" lvl="0" indent="0" algn="l" rtl="0">
              <a:lnSpc>
                <a:spcPct val="90000"/>
              </a:lnSpc>
              <a:spcBef>
                <a:spcPts val="0"/>
              </a:spcBef>
              <a:spcAft>
                <a:spcPts val="0"/>
              </a:spcAft>
              <a:buClr>
                <a:schemeClr val="dk1"/>
              </a:buClr>
              <a:buSzPts val="2000"/>
              <a:buFont typeface="Arial"/>
              <a:buNone/>
            </a:pPr>
            <a:r>
              <a:rPr lang="en-US" sz="2000">
                <a:solidFill>
                  <a:schemeClr val="lt1"/>
                </a:solidFill>
              </a:rPr>
              <a:t>Red represents deeper sections where the wall is damaged to a large extent and blue region represents the smooth surface Using a colour coded system, we can project the wall to the user with accurate map of depth variations</a:t>
            </a:r>
            <a:endParaRPr sz="2000">
              <a:solidFill>
                <a:schemeClr val="lt1"/>
              </a:solidFill>
            </a:endParaRPr>
          </a:p>
        </p:txBody>
      </p:sp>
      <p:sp>
        <p:nvSpPr>
          <p:cNvPr id="292" name="Google Shape;292;p1"/>
          <p:cNvSpPr/>
          <p:nvPr/>
        </p:nvSpPr>
        <p:spPr>
          <a:xfrm rot="5400000">
            <a:off x="759867" y="346833"/>
            <a:ext cx="146400" cy="704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3" name="Google Shape;293;p1"/>
          <p:cNvSpPr txBox="1"/>
          <p:nvPr/>
        </p:nvSpPr>
        <p:spPr>
          <a:xfrm>
            <a:off x="9442529" y="6657945"/>
            <a:ext cx="2749500" cy="200100"/>
          </a:xfrm>
          <a:prstGeom prst="rect">
            <a:avLst/>
          </a:prstGeom>
          <a:solidFill>
            <a:srgbClr val="000000"/>
          </a:solidFill>
          <a:ln>
            <a:noFill/>
          </a:ln>
        </p:spPr>
        <p:txBody>
          <a:bodyPr spcFirstLastPara="1" wrap="square" lIns="91425" tIns="45700" rIns="91425" bIns="45700" anchor="t" anchorCtr="0">
            <a:spAutoFit/>
          </a:bodyPr>
          <a:lstStyle/>
          <a:p>
            <a:pPr marL="0" marR="0" lvl="0" indent="0" algn="r" rtl="0">
              <a:spcBef>
                <a:spcPts val="0"/>
              </a:spcBef>
              <a:spcAft>
                <a:spcPts val="0"/>
              </a:spcAft>
              <a:buClr>
                <a:schemeClr val="hlink"/>
              </a:buClr>
              <a:buSzPts val="700"/>
              <a:buFont typeface="Arial"/>
              <a:buNone/>
            </a:pPr>
            <a:r>
              <a:rPr lang="en-US" sz="700" b="0" i="0" u="sng" strike="noStrike" cap="none">
                <a:solidFill>
                  <a:schemeClr val="hlink"/>
                </a:solidFill>
                <a:latin typeface="Arial"/>
                <a:ea typeface="Arial"/>
                <a:cs typeface="Arial"/>
                <a:sym typeface="Arial"/>
                <a:hlinkClick r:id="rId3"/>
              </a:rPr>
              <a:t>This Photo</a:t>
            </a:r>
            <a:r>
              <a:rPr lang="en-US" sz="700" b="0" i="0" u="none" strike="noStrike" cap="none">
                <a:solidFill>
                  <a:srgbClr val="FFFFFF"/>
                </a:solidFill>
                <a:latin typeface="Arial"/>
                <a:ea typeface="Arial"/>
                <a:cs typeface="Arial"/>
                <a:sym typeface="Arial"/>
              </a:rPr>
              <a:t> by Unknown author is licensed under </a:t>
            </a:r>
            <a:r>
              <a:rPr lang="en-US" sz="700" b="0" i="0" u="sng" strike="noStrike" cap="none">
                <a:solidFill>
                  <a:schemeClr val="hlink"/>
                </a:solidFill>
                <a:latin typeface="Arial"/>
                <a:ea typeface="Arial"/>
                <a:cs typeface="Arial"/>
                <a:sym typeface="Arial"/>
                <a:hlinkClick r:id="rId4"/>
              </a:rPr>
              <a:t>CC BY-NC-ND</a:t>
            </a:r>
            <a:r>
              <a:rPr lang="en-US" sz="700" b="0" i="0" u="none" strike="noStrike" cap="none">
                <a:solidFill>
                  <a:srgbClr val="FFFFFF"/>
                </a:solidFill>
                <a:latin typeface="Arial"/>
                <a:ea typeface="Arial"/>
                <a:cs typeface="Arial"/>
                <a:sym typeface="Arial"/>
              </a:rPr>
              <a:t>.</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screen shot of a computer&#10;&#10;Description automatically generated">
            <a:extLst>
              <a:ext uri="{FF2B5EF4-FFF2-40B4-BE49-F238E27FC236}">
                <a16:creationId xmlns:a16="http://schemas.microsoft.com/office/drawing/2014/main" id="{94EC86B7-0089-526A-8965-EED043116474}"/>
              </a:ext>
            </a:extLst>
          </p:cNvPr>
          <p:cNvPicPr>
            <a:picLocks noChangeAspect="1"/>
          </p:cNvPicPr>
          <p:nvPr/>
        </p:nvPicPr>
        <p:blipFill rotWithShape="1">
          <a:blip r:embed="rId2">
            <a:alphaModFix/>
          </a:blip>
          <a:srcRect t="9375" r="-1" b="5006"/>
          <a:stretch/>
        </p:blipFill>
        <p:spPr>
          <a:xfrm>
            <a:off x="4547937" y="-5"/>
            <a:ext cx="7644062" cy="3681406"/>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09C5AE6E-7819-2755-497D-1D450B2BA907}"/>
              </a:ext>
            </a:extLst>
          </p:cNvPr>
          <p:cNvPicPr>
            <a:picLocks noChangeAspect="1"/>
          </p:cNvPicPr>
          <p:nvPr/>
        </p:nvPicPr>
        <p:blipFill rotWithShape="1">
          <a:blip r:embed="rId3"/>
          <a:srcRect r="-1" b="26121"/>
          <a:stretch/>
        </p:blipFill>
        <p:spPr>
          <a:xfrm>
            <a:off x="4547938" y="3681409"/>
            <a:ext cx="7644062" cy="3176595"/>
          </a:xfrm>
          <a:prstGeom prst="rect">
            <a:avLst/>
          </a:prstGeom>
        </p:spPr>
      </p:pic>
      <p:sp>
        <p:nvSpPr>
          <p:cNvPr id="21" name="Rectangle 2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F770AF-53A7-1CC9-9B46-61492E3A1B86}"/>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RESULTS</a:t>
            </a:r>
          </a:p>
        </p:txBody>
      </p:sp>
      <p:cxnSp>
        <p:nvCxnSpPr>
          <p:cNvPr id="23" name="Straight Connector 22">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624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screenshot of a computer&#10;&#10;Description automatically generated">
            <a:extLst>
              <a:ext uri="{FF2B5EF4-FFF2-40B4-BE49-F238E27FC236}">
                <a16:creationId xmlns:a16="http://schemas.microsoft.com/office/drawing/2014/main" id="{0B25870C-D732-E6C5-ECFF-6588456DC5B9}"/>
              </a:ext>
            </a:extLst>
          </p:cNvPr>
          <p:cNvPicPr>
            <a:picLocks noChangeAspect="1"/>
          </p:cNvPicPr>
          <p:nvPr/>
        </p:nvPicPr>
        <p:blipFill rotWithShape="1">
          <a:blip r:embed="rId2">
            <a:alphaModFix/>
          </a:blip>
          <a:srcRect l="17403" r="17734"/>
          <a:stretch/>
        </p:blipFill>
        <p:spPr>
          <a:xfrm>
            <a:off x="4283902" y="10"/>
            <a:ext cx="7908098" cy="6857992"/>
          </a:xfrm>
          <a:prstGeom prst="rect">
            <a:avLst/>
          </a:prstGeom>
        </p:spPr>
      </p:pic>
      <p:sp>
        <p:nvSpPr>
          <p:cNvPr id="22" name="Rectangle 2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C48D33-9A24-592C-564A-926D1D5B99E3}"/>
              </a:ext>
            </a:extLst>
          </p:cNvPr>
          <p:cNvSpPr>
            <a:spLocks noGrp="1"/>
          </p:cNvSpPr>
          <p:nvPr>
            <p:ph type="title"/>
          </p:nvPr>
        </p:nvSpPr>
        <p:spPr>
          <a:xfrm>
            <a:off x="728663" y="1115219"/>
            <a:ext cx="5505449" cy="2387600"/>
          </a:xfrm>
        </p:spPr>
        <p:txBody>
          <a:bodyPr vert="horz" lIns="91440" tIns="45720" rIns="91440" bIns="45720" rtlCol="0" anchor="b">
            <a:normAutofit/>
          </a:bodyPr>
          <a:lstStyle/>
          <a:p>
            <a:r>
              <a:rPr lang="en-US" sz="5000">
                <a:solidFill>
                  <a:schemeClr val="bg1"/>
                </a:solidFill>
              </a:rPr>
              <a:t>RESULTS</a:t>
            </a:r>
          </a:p>
        </p:txBody>
      </p:sp>
      <p:cxnSp>
        <p:nvCxnSpPr>
          <p:cNvPr id="24" name="Straight Connector 2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503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4"/>
        <p:cNvGrpSpPr/>
        <p:nvPr/>
      </p:nvGrpSpPr>
      <p:grpSpPr>
        <a:xfrm>
          <a:off x="0" y="0"/>
          <a:ext cx="0" cy="0"/>
          <a:chOff x="0" y="0"/>
          <a:chExt cx="0" cy="0"/>
        </a:xfrm>
      </p:grpSpPr>
      <p:sp>
        <p:nvSpPr>
          <p:cNvPr id="295" name="Google Shape;295;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96" name="Google Shape;296;p2" descr="Glasses on top of a book"/>
          <p:cNvPicPr preferRelativeResize="0"/>
          <p:nvPr/>
        </p:nvPicPr>
        <p:blipFill rotWithShape="1">
          <a:blip r:embed="rId2">
            <a:alphaModFix/>
          </a:blip>
          <a:srcRect t="9090" r="23861"/>
          <a:stretch/>
        </p:blipFill>
        <p:spPr>
          <a:xfrm>
            <a:off x="3522468" y="10"/>
            <a:ext cx="8669532" cy="6857990"/>
          </a:xfrm>
          <a:prstGeom prst="rect">
            <a:avLst/>
          </a:prstGeom>
          <a:noFill/>
          <a:ln>
            <a:noFill/>
          </a:ln>
        </p:spPr>
      </p:pic>
      <p:sp>
        <p:nvSpPr>
          <p:cNvPr id="297" name="Google Shape;297;p2"/>
          <p:cNvSpPr/>
          <p:nvPr/>
        </p:nvSpPr>
        <p:spPr>
          <a:xfrm>
            <a:off x="2" y="0"/>
            <a:ext cx="9756600" cy="68580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98" name="Google Shape;298;p2"/>
          <p:cNvSpPr txBox="1">
            <a:spLocks noGrp="1"/>
          </p:cNvSpPr>
          <p:nvPr>
            <p:ph type="title" idx="4294967295"/>
          </p:nvPr>
        </p:nvSpPr>
        <p:spPr>
          <a:xfrm>
            <a:off x="360511" y="1150705"/>
            <a:ext cx="3438000" cy="1124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800"/>
              <a:buFont typeface="Arial"/>
              <a:buNone/>
            </a:pPr>
            <a:r>
              <a:rPr lang="en-US" sz="2800" b="1" strike="noStrike">
                <a:solidFill>
                  <a:schemeClr val="lt1"/>
                </a:solidFill>
              </a:rPr>
              <a:t>REFERENCES	</a:t>
            </a:r>
            <a:endParaRPr sz="2800" b="0" strike="noStrike">
              <a:solidFill>
                <a:schemeClr val="lt1"/>
              </a:solidFill>
            </a:endParaRPr>
          </a:p>
        </p:txBody>
      </p:sp>
      <p:sp>
        <p:nvSpPr>
          <p:cNvPr id="299" name="Google Shape;299;p2"/>
          <p:cNvSpPr/>
          <p:nvPr/>
        </p:nvSpPr>
        <p:spPr>
          <a:xfrm rot="5400000">
            <a:off x="662505" y="605784"/>
            <a:ext cx="73200" cy="548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300;p2"/>
          <p:cNvSpPr/>
          <p:nvPr/>
        </p:nvSpPr>
        <p:spPr>
          <a:xfrm>
            <a:off x="428244" y="2443480"/>
            <a:ext cx="3300900" cy="9000"/>
          </a:xfrm>
          <a:prstGeom prst="rect">
            <a:avLst/>
          </a:prstGeom>
          <a:solidFill>
            <a:schemeClr val="dk1"/>
          </a:solid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1" name="Google Shape;301;p2"/>
          <p:cNvSpPr txBox="1">
            <a:spLocks noGrp="1"/>
          </p:cNvSpPr>
          <p:nvPr>
            <p:ph type="body" idx="4294967295"/>
          </p:nvPr>
        </p:nvSpPr>
        <p:spPr>
          <a:xfrm>
            <a:off x="413427" y="2718054"/>
            <a:ext cx="5259300" cy="3651900"/>
          </a:xfrm>
          <a:prstGeom prst="rect">
            <a:avLst/>
          </a:prstGeom>
          <a:noFill/>
          <a:ln>
            <a:noFill/>
          </a:ln>
        </p:spPr>
        <p:txBody>
          <a:bodyPr spcFirstLastPara="1" wrap="square" lIns="91425" tIns="45700" rIns="91425" bIns="45700" anchor="t" anchorCtr="0">
            <a:noAutofit/>
          </a:bodyPr>
          <a:lstStyle/>
          <a:p>
            <a:pPr marL="342900" lvl="0" indent="-198120" algn="l" rtl="0">
              <a:lnSpc>
                <a:spcPct val="90000"/>
              </a:lnSpc>
              <a:spcBef>
                <a:spcPts val="0"/>
              </a:spcBef>
              <a:spcAft>
                <a:spcPts val="0"/>
              </a:spcAft>
              <a:buClr>
                <a:srgbClr val="8AD0D6"/>
              </a:buClr>
              <a:buSzPts val="480"/>
              <a:buNone/>
            </a:pPr>
            <a:endParaRPr sz="600">
              <a:solidFill>
                <a:schemeClr val="lt1"/>
              </a:solidFill>
            </a:endParaRPr>
          </a:p>
          <a:p>
            <a:pPr marL="228600" lvl="0" indent="-228600" algn="l" rtl="0">
              <a:lnSpc>
                <a:spcPct val="90000"/>
              </a:lnSpc>
              <a:spcBef>
                <a:spcPts val="1001"/>
              </a:spcBef>
              <a:spcAft>
                <a:spcPts val="0"/>
              </a:spcAft>
              <a:buClr>
                <a:schemeClr val="lt1"/>
              </a:buClr>
              <a:buSzPts val="600"/>
              <a:buChar char="•"/>
            </a:pPr>
            <a:r>
              <a:rPr lang="en-US" sz="600">
                <a:solidFill>
                  <a:schemeClr val="lt1"/>
                </a:solidFill>
              </a:rPr>
              <a:t> Everingham, M., Van Gool, L., Williams, C. K. I., Winn, J., &amp; Zisserman, A. (2010). The PASCAL Visual Object Classes (VOC) Challenge: A Retrospective. International Journal of Computer Vision, 111(1), 98–136.</a:t>
            </a:r>
            <a:endParaRPr/>
          </a:p>
          <a:p>
            <a:pPr marL="228600" lvl="0" indent="-228600" algn="l" rtl="0">
              <a:lnSpc>
                <a:spcPct val="90000"/>
              </a:lnSpc>
              <a:spcBef>
                <a:spcPts val="1001"/>
              </a:spcBef>
              <a:spcAft>
                <a:spcPts val="0"/>
              </a:spcAft>
              <a:buClr>
                <a:schemeClr val="lt1"/>
              </a:buClr>
              <a:buSzPts val="600"/>
              <a:buChar char="•"/>
            </a:pPr>
            <a:r>
              <a:rPr lang="en-US" sz="600">
                <a:solidFill>
                  <a:schemeClr val="lt1"/>
                </a:solidFill>
              </a:rPr>
              <a:t> Ren, S., He, K., Girshick, R., &amp; Sun, J. (2015). Faster R-CNN: Towards Real-Time Object Detection with Region Proposal Networks. In Advances in Neural Information Processing Systems (pp. 91–99).</a:t>
            </a:r>
            <a:endParaRPr/>
          </a:p>
          <a:p>
            <a:pPr marL="228600" lvl="0" indent="-228600" algn="l" rtl="0">
              <a:lnSpc>
                <a:spcPct val="90000"/>
              </a:lnSpc>
              <a:spcBef>
                <a:spcPts val="1001"/>
              </a:spcBef>
              <a:spcAft>
                <a:spcPts val="0"/>
              </a:spcAft>
              <a:buClr>
                <a:schemeClr val="lt1"/>
              </a:buClr>
              <a:buSzPts val="600"/>
              <a:buChar char="•"/>
            </a:pPr>
            <a:r>
              <a:rPr lang="en-US" sz="600">
                <a:solidFill>
                  <a:schemeClr val="lt1"/>
                </a:solidFill>
              </a:rPr>
              <a:t> Liu, Z., Yang, M., Li, Y., Zhang, Z., &amp; Chen, Y. (2019). Object Detection in Images of Concrete Bridge Decks Using Deep Learning. In Transportation Research Board 98th Annual Meeting (No. 19-02209).</a:t>
            </a:r>
            <a:endParaRPr/>
          </a:p>
          <a:p>
            <a:pPr marL="228600" lvl="0" indent="-228600" algn="l" rtl="0">
              <a:lnSpc>
                <a:spcPct val="90000"/>
              </a:lnSpc>
              <a:spcBef>
                <a:spcPts val="1001"/>
              </a:spcBef>
              <a:spcAft>
                <a:spcPts val="0"/>
              </a:spcAft>
              <a:buClr>
                <a:schemeClr val="lt1"/>
              </a:buClr>
              <a:buSzPts val="600"/>
              <a:buChar char="•"/>
            </a:pPr>
            <a:r>
              <a:rPr lang="en-US" sz="600">
                <a:solidFill>
                  <a:schemeClr val="lt1"/>
                </a:solidFill>
              </a:rPr>
              <a:t> P. Nowshin et al., "One Voice is All You Need: A One-Shot Approach to Recognize Your Voice," 2022 7th International Conference on Data Science and Machine Learning Applications (CDMA), Riyadh, Saudi Arabia, 2022, pp. 103- 108, doi: 10.1109/CDMA54072.2022.00022.</a:t>
            </a:r>
            <a:endParaRPr/>
          </a:p>
          <a:p>
            <a:pPr marL="228600" lvl="0" indent="-228600" algn="l" rtl="0">
              <a:lnSpc>
                <a:spcPct val="90000"/>
              </a:lnSpc>
              <a:spcBef>
                <a:spcPts val="1001"/>
              </a:spcBef>
              <a:spcAft>
                <a:spcPts val="0"/>
              </a:spcAft>
              <a:buClr>
                <a:schemeClr val="lt1"/>
              </a:buClr>
              <a:buSzPts val="600"/>
              <a:buChar char="•"/>
            </a:pPr>
            <a:r>
              <a:rPr lang="en-US" sz="600">
                <a:solidFill>
                  <a:schemeClr val="lt1"/>
                </a:solidFill>
              </a:rPr>
              <a:t>Li, Y., Zhang, Y., Wang, Y., Wang, W., &amp; Wang, H. (2018). Speaker recognition based on MFCC and GMM. In 2018 IEEE 3rd Advanced Information Technology, Electronic and Automation Control Conference (IAEAC) (pp. 1696-1699). IEEE.</a:t>
            </a:r>
            <a:endParaRPr/>
          </a:p>
          <a:p>
            <a:pPr marL="228600" lvl="0" indent="-228600" algn="l" rtl="0">
              <a:lnSpc>
                <a:spcPct val="90000"/>
              </a:lnSpc>
              <a:spcBef>
                <a:spcPts val="1001"/>
              </a:spcBef>
              <a:spcAft>
                <a:spcPts val="0"/>
              </a:spcAft>
              <a:buClr>
                <a:schemeClr val="lt1"/>
              </a:buClr>
              <a:buSzPts val="600"/>
              <a:buChar char="•"/>
            </a:pPr>
            <a:r>
              <a:rPr lang="en-US" sz="600">
                <a:solidFill>
                  <a:schemeClr val="lt1"/>
                </a:solidFill>
              </a:rPr>
              <a:t> Paulina Stałowska, Czesław Suchocki, Miłosława Rutkowska(2022).Crack detection in building walls based on geometric and radiometric point cloud information,In Automation in Construction,Volume 134,ISSN 0926- 5805,https://doi.org/10.1016/j.autcon.2021.10 4065. </a:t>
            </a:r>
            <a:endParaRPr/>
          </a:p>
          <a:p>
            <a:pPr marL="228600" lvl="0" indent="-228600" algn="l" rtl="0">
              <a:lnSpc>
                <a:spcPct val="90000"/>
              </a:lnSpc>
              <a:spcBef>
                <a:spcPts val="1001"/>
              </a:spcBef>
              <a:spcAft>
                <a:spcPts val="0"/>
              </a:spcAft>
              <a:buClr>
                <a:schemeClr val="lt1"/>
              </a:buClr>
              <a:buSzPts val="600"/>
              <a:buChar char="•"/>
            </a:pPr>
            <a:r>
              <a:rPr lang="en-US" sz="600">
                <a:solidFill>
                  <a:schemeClr val="lt1"/>
                </a:solidFill>
              </a:rPr>
              <a:t>https://docs.ultralytics.com/yolov5/tutorials /architecture_description/#2-dataaugmentation</a:t>
            </a:r>
            <a:endParaRPr/>
          </a:p>
          <a:p>
            <a:pPr marL="228600" lvl="0" indent="-228600" algn="l" rtl="0">
              <a:lnSpc>
                <a:spcPct val="90000"/>
              </a:lnSpc>
              <a:spcBef>
                <a:spcPts val="1001"/>
              </a:spcBef>
              <a:spcAft>
                <a:spcPts val="0"/>
              </a:spcAft>
              <a:buClr>
                <a:schemeClr val="lt1"/>
              </a:buClr>
              <a:buSzPts val="600"/>
              <a:buChar char="•"/>
            </a:pPr>
            <a:r>
              <a:rPr lang="en-US" sz="600">
                <a:solidFill>
                  <a:schemeClr val="lt1"/>
                </a:solidFill>
              </a:rPr>
              <a:t>He, Z., Chen, W., Zhang, J., &amp; Wang, Y. H. (2024). Crack segmentation on steel structures using boundary guidance model. Automation in Construction, 162, 105354.</a:t>
            </a:r>
            <a:endParaRPr/>
          </a:p>
          <a:p>
            <a:pPr marL="228600" lvl="0" indent="-228600" algn="l" rtl="0">
              <a:lnSpc>
                <a:spcPct val="90000"/>
              </a:lnSpc>
              <a:spcBef>
                <a:spcPts val="1001"/>
              </a:spcBef>
              <a:spcAft>
                <a:spcPts val="0"/>
              </a:spcAft>
              <a:buClr>
                <a:schemeClr val="lt1"/>
              </a:buClr>
              <a:buSzPts val="600"/>
              <a:buChar char="•"/>
            </a:pPr>
            <a:r>
              <a:rPr lang="en-US" sz="600">
                <a:solidFill>
                  <a:schemeClr val="lt1"/>
                </a:solidFill>
              </a:rPr>
              <a:t>Singh, N., Agrawal, A., &amp; Khan, R. A. (2018). Voice biometric: A technology for voice based authentication. Advanced Science, Engineering and Medicine, 10(7-8), 754-759. </a:t>
            </a:r>
            <a:endParaRPr/>
          </a:p>
          <a:p>
            <a:pPr marL="228600" lvl="0" indent="-228600" algn="l" rtl="0">
              <a:lnSpc>
                <a:spcPct val="90000"/>
              </a:lnSpc>
              <a:spcBef>
                <a:spcPts val="1001"/>
              </a:spcBef>
              <a:spcAft>
                <a:spcPts val="0"/>
              </a:spcAft>
              <a:buClr>
                <a:schemeClr val="lt1"/>
              </a:buClr>
              <a:buSzPts val="600"/>
              <a:buChar char="•"/>
            </a:pPr>
            <a:r>
              <a:rPr lang="en-US" sz="600">
                <a:solidFill>
                  <a:schemeClr val="lt1"/>
                </a:solidFill>
              </a:rPr>
              <a:t>Bharti, R., &amp; Bansal, P. (2015). Real time speaker recognition system using MFCC and vector quantization technique. International Journal of Computer Applications, 117(1). </a:t>
            </a:r>
            <a:endParaRPr/>
          </a:p>
          <a:p>
            <a:pPr marL="228600" lvl="0" indent="-228600" algn="l" rtl="0">
              <a:lnSpc>
                <a:spcPct val="90000"/>
              </a:lnSpc>
              <a:spcBef>
                <a:spcPts val="1001"/>
              </a:spcBef>
              <a:spcAft>
                <a:spcPts val="0"/>
              </a:spcAft>
              <a:buClr>
                <a:schemeClr val="lt1"/>
              </a:buClr>
              <a:buSzPts val="600"/>
              <a:buChar char="•"/>
            </a:pPr>
            <a:r>
              <a:rPr lang="en-US" sz="600">
                <a:solidFill>
                  <a:schemeClr val="lt1"/>
                </a:solidFill>
              </a:rPr>
              <a:t>A. A. M. Abushariah, T. S. Gunawan, J. Chebil and M. A. M. Abushariah, "Voice based automatic person identification system using Vector Quantization," 2012 International Conference on Computer and Communication Engineering (ICCCE), Kuala Lumpur, Malaysia, 2012, pp. 549- 554, doi: 10.1109/ICCCE.2012.6271247. </a:t>
            </a:r>
            <a:endParaRPr/>
          </a:p>
          <a:p>
            <a:pPr marL="228600" lvl="0" indent="-228600" algn="l" rtl="0">
              <a:lnSpc>
                <a:spcPct val="90000"/>
              </a:lnSpc>
              <a:spcBef>
                <a:spcPts val="1001"/>
              </a:spcBef>
              <a:spcAft>
                <a:spcPts val="0"/>
              </a:spcAft>
              <a:buClr>
                <a:schemeClr val="lt1"/>
              </a:buClr>
              <a:buSzPts val="600"/>
              <a:buChar char="•"/>
            </a:pPr>
            <a:r>
              <a:rPr lang="en-US" sz="600">
                <a:solidFill>
                  <a:schemeClr val="lt1"/>
                </a:solidFill>
              </a:rPr>
              <a:t>Shah, H. N. M., Ab Rashid, M. Z., Abdollah, M. F., Kamarudin, M. N., Chow, K. L., &amp; Kamis, Z. (2014). Biometric voice recognition in security system. Indian journal of Science and Technology, 104-112.</a:t>
            </a:r>
            <a:endParaRPr sz="600" b="0" strike="noStrike">
              <a:solidFill>
                <a:schemeClr val="lt1"/>
              </a:solidFill>
            </a:endParaRPr>
          </a:p>
        </p:txBody>
      </p:sp>
      <p:sp>
        <p:nvSpPr>
          <p:cNvPr id="302" name="Google Shape;302;p2"/>
          <p:cNvSpPr txBox="1">
            <a:spLocks noGrp="1"/>
          </p:cNvSpPr>
          <p:nvPr>
            <p:ph type="sldNum" idx="6"/>
          </p:nvPr>
        </p:nvSpPr>
        <p:spPr>
          <a:xfrm>
            <a:off x="9077706" y="6356350"/>
            <a:ext cx="2743200" cy="365100"/>
          </a:xfrm>
          <a:prstGeom prst="rect">
            <a:avLst/>
          </a:prstGeom>
          <a:noFill/>
          <a:ln>
            <a:noFill/>
          </a:ln>
        </p:spPr>
        <p:txBody>
          <a:bodyPr spcFirstLastPara="1" wrap="square" lIns="91425" tIns="45700" rIns="91425" bIns="45700" anchor="ctr" anchorCtr="0">
            <a:normAutofit/>
          </a:bodyPr>
          <a:lstStyle/>
          <a:p>
            <a:pPr marL="0" marR="0" lvl="0" indent="0" algn="r" rtl="0">
              <a:lnSpc>
                <a:spcPct val="100000"/>
              </a:lnSpc>
              <a:spcBef>
                <a:spcPts val="0"/>
              </a:spcBef>
              <a:spcAft>
                <a:spcPts val="0"/>
              </a:spcAft>
              <a:buClr>
                <a:schemeClr val="lt1"/>
              </a:buClr>
              <a:buSzPts val="1200"/>
              <a:buFont typeface="Calibri"/>
              <a:buNone/>
            </a:pPr>
            <a:fld id="{00000000-1234-1234-1234-123412341234}" type="slidenum">
              <a:rPr lang="en-US" sz="1200" b="0" i="0" u="none" strike="noStrike" cap="none">
                <a:solidFill>
                  <a:schemeClr val="lt1"/>
                </a:solidFill>
                <a:latin typeface="Calibri"/>
                <a:ea typeface="Calibri"/>
                <a:cs typeface="Calibri"/>
                <a:sym typeface="Calibri"/>
              </a:rPr>
              <a:t>33</a:t>
            </a:fld>
            <a:endParaRPr sz="1200" b="0" i="0" u="none" strike="noStrike" cap="none">
              <a:solidFill>
                <a:schemeClr val="lt1"/>
              </a:solidFill>
              <a:latin typeface="Calibri"/>
              <a:ea typeface="Calibri"/>
              <a:cs typeface="Calibri"/>
              <a:sym typeface="Calibri"/>
            </a:endParaRPr>
          </a:p>
        </p:txBody>
      </p:sp>
      <p:sp>
        <p:nvSpPr>
          <p:cNvPr id="303" name="Google Shape;303;p2"/>
          <p:cNvSpPr txBox="1"/>
          <p:nvPr/>
        </p:nvSpPr>
        <p:spPr>
          <a:xfrm>
            <a:off x="0" y="2719318"/>
            <a:ext cx="12192000" cy="617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marL="0" lvl="0" indent="0" algn="l" rtl="0">
              <a:spcBef>
                <a:spcPts val="0"/>
              </a:spcBef>
              <a:spcAft>
                <a:spcPts val="0"/>
              </a:spcAft>
              <a:buNone/>
            </a:pPr>
            <a:endParaRPr sz="28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pic>
        <p:nvPicPr>
          <p:cNvPr id="196" name="Picture 8"/>
          <p:cNvPicPr/>
          <p:nvPr/>
        </p:nvPicPr>
        <p:blipFill>
          <a:blip r:embed="rId3"/>
          <a:srcRect l="3610"/>
          <a:stretch/>
        </p:blipFill>
        <p:spPr>
          <a:xfrm>
            <a:off x="0" y="2669760"/>
            <a:ext cx="4036680" cy="4187880"/>
          </a:xfrm>
          <a:prstGeom prst="rect">
            <a:avLst/>
          </a:prstGeom>
          <a:ln w="0">
            <a:noFill/>
          </a:ln>
        </p:spPr>
      </p:pic>
      <p:pic>
        <p:nvPicPr>
          <p:cNvPr id="197" name="Picture 10"/>
          <p:cNvPicPr/>
          <p:nvPr/>
        </p:nvPicPr>
        <p:blipFill>
          <a:blip r:embed="rId4"/>
          <a:srcRect l="35647"/>
          <a:stretch/>
        </p:blipFill>
        <p:spPr>
          <a:xfrm>
            <a:off x="0" y="2892240"/>
            <a:ext cx="1522080" cy="2365200"/>
          </a:xfrm>
          <a:prstGeom prst="rect">
            <a:avLst/>
          </a:prstGeom>
          <a:ln w="0">
            <a:noFill/>
          </a:ln>
        </p:spPr>
      </p:pic>
      <p:sp>
        <p:nvSpPr>
          <p:cNvPr id="198" name="Oval 12"/>
          <p:cNvSpPr/>
          <p:nvPr/>
        </p:nvSpPr>
        <p:spPr>
          <a:xfrm>
            <a:off x="8609040" y="1676520"/>
            <a:ext cx="2819160" cy="281916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st="25560" dir="54000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99" name="Picture 14"/>
          <p:cNvPicPr/>
          <p:nvPr/>
        </p:nvPicPr>
        <p:blipFill>
          <a:blip r:embed="rId5"/>
          <a:srcRect t="28812"/>
          <a:stretch/>
        </p:blipFill>
        <p:spPr>
          <a:xfrm>
            <a:off x="7999560" y="0"/>
            <a:ext cx="1603080" cy="1141200"/>
          </a:xfrm>
          <a:prstGeom prst="rect">
            <a:avLst/>
          </a:prstGeom>
          <a:ln w="0">
            <a:noFill/>
          </a:ln>
        </p:spPr>
      </p:pic>
      <p:pic>
        <p:nvPicPr>
          <p:cNvPr id="200" name="Picture 16"/>
          <p:cNvPicPr/>
          <p:nvPr/>
        </p:nvPicPr>
        <p:blipFill>
          <a:blip r:embed="rId6"/>
          <a:srcRect b="23333"/>
          <a:stretch/>
        </p:blipFill>
        <p:spPr>
          <a:xfrm>
            <a:off x="8605800" y="6095880"/>
            <a:ext cx="993240" cy="761760"/>
          </a:xfrm>
          <a:prstGeom prst="rect">
            <a:avLst/>
          </a:prstGeom>
          <a:ln w="0">
            <a:noFill/>
          </a:ln>
        </p:spPr>
      </p:pic>
      <p:sp>
        <p:nvSpPr>
          <p:cNvPr id="201" name="Rectangle 18"/>
          <p:cNvSpPr/>
          <p:nvPr/>
        </p:nvSpPr>
        <p:spPr>
          <a:xfrm>
            <a:off x="10437840" y="0"/>
            <a:ext cx="685440" cy="1142640"/>
          </a:xfrm>
          <a:prstGeom prst="rect">
            <a:avLst/>
          </a:prstGeom>
          <a:solidFill>
            <a:schemeClr val="accent1"/>
          </a:solidFill>
          <a:ln>
            <a:noFill/>
          </a:ln>
          <a:effectLst>
            <a:outerShdw blurRad="38160" dist="2556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02" name="Rectangle 20"/>
          <p:cNvSpPr/>
          <p:nvPr/>
        </p:nvSpPr>
        <p:spPr>
          <a:xfrm>
            <a:off x="477000" y="480240"/>
            <a:ext cx="11237760" cy="5897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203" name="Picture 2" descr="A black text on a white background&#10;&#10;Description automatically generated"/>
          <p:cNvPicPr/>
          <p:nvPr/>
        </p:nvPicPr>
        <p:blipFill>
          <a:blip r:embed="rId7"/>
          <a:stretch/>
        </p:blipFill>
        <p:spPr>
          <a:xfrm>
            <a:off x="2158920" y="643320"/>
            <a:ext cx="7873920" cy="5570640"/>
          </a:xfrm>
          <a:prstGeom prst="rect">
            <a:avLst/>
          </a:prstGeom>
          <a:ln w="0">
            <a:noFill/>
          </a:ln>
        </p:spPr>
      </p:pic>
      <p:sp>
        <p:nvSpPr>
          <p:cNvPr id="204" name="Rectangle 22"/>
          <p:cNvSpPr/>
          <p:nvPr/>
        </p:nvSpPr>
        <p:spPr>
          <a:xfrm>
            <a:off x="10437840" y="0"/>
            <a:ext cx="685440" cy="1142640"/>
          </a:xfrm>
          <a:prstGeom prst="rect">
            <a:avLst/>
          </a:prstGeom>
          <a:solidFill>
            <a:schemeClr val="accent1"/>
          </a:solidFill>
          <a:ln>
            <a:noFill/>
          </a:ln>
          <a:effectLst>
            <a:outerShdw blurRad="38160" dist="2556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05" name="PlaceHolder 1"/>
          <p:cNvSpPr>
            <a:spLocks noGrp="1"/>
          </p:cNvSpPr>
          <p:nvPr>
            <p:ph type="sldNum" idx="12"/>
          </p:nvPr>
        </p:nvSpPr>
        <p:spPr>
          <a:xfrm>
            <a:off x="10352520" y="295560"/>
            <a:ext cx="837720" cy="767160"/>
          </a:xfrm>
          <a:prstGeom prst="rect">
            <a:avLst/>
          </a:prstGeom>
          <a:noFill/>
          <a:ln w="0">
            <a:noFill/>
          </a:ln>
        </p:spPr>
        <p:txBody>
          <a:bodyPr anchor="b">
            <a:normAutofit/>
          </a:bodyPr>
          <a:lstStyle>
            <a:lvl1pPr algn="ctr">
              <a:lnSpc>
                <a:spcPct val="100000"/>
              </a:lnSpc>
              <a:spcAft>
                <a:spcPts val="601"/>
              </a:spcAft>
              <a:buNone/>
              <a:defRPr lang="en-US" sz="2800" b="0" strike="noStrike" spc="-1">
                <a:solidFill>
                  <a:srgbClr val="FFFFFF"/>
                </a:solidFill>
                <a:latin typeface="Century Gothic"/>
              </a:defRPr>
            </a:lvl1pPr>
          </a:lstStyle>
          <a:p>
            <a:pPr algn="ctr">
              <a:lnSpc>
                <a:spcPct val="100000"/>
              </a:lnSpc>
              <a:spcAft>
                <a:spcPts val="601"/>
              </a:spcAft>
              <a:buNone/>
            </a:pPr>
            <a:fld id="{EFA2C859-846F-47B3-9ECB-0CABA74B8FD7}" type="slidenum">
              <a:rPr lang="en-US" sz="2800" b="0" strike="noStrike" spc="-1">
                <a:solidFill>
                  <a:srgbClr val="FFFFFF"/>
                </a:solidFill>
                <a:latin typeface="Century Gothic"/>
              </a:rPr>
              <a:t>34</a:t>
            </a:fld>
            <a:endParaRPr lang="en-IN" sz="2800" b="0" strike="noStrike" spc="-1">
              <a:latin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alphaModFix/>
          </a:blip>
          <a:stretch>
            <a:fillRect/>
          </a:stretch>
        </a:blipFill>
        <a:effectLst/>
      </p:bgPr>
    </p:bg>
    <p:spTree>
      <p:nvGrpSpPr>
        <p:cNvPr id="1" name="Shape 238"/>
        <p:cNvGrpSpPr/>
        <p:nvPr/>
      </p:nvGrpSpPr>
      <p:grpSpPr>
        <a:xfrm>
          <a:off x="0" y="0"/>
          <a:ext cx="0" cy="0"/>
          <a:chOff x="0" y="0"/>
          <a:chExt cx="0" cy="0"/>
        </a:xfrm>
      </p:grpSpPr>
      <p:pic>
        <p:nvPicPr>
          <p:cNvPr id="239" name="Google Shape;239;p2"/>
          <p:cNvPicPr preferRelativeResize="0"/>
          <p:nvPr/>
        </p:nvPicPr>
        <p:blipFill rotWithShape="1">
          <a:blip r:embed="rId3">
            <a:alphaModFix/>
          </a:blip>
          <a:srcRect l="3614"/>
          <a:stretch/>
        </p:blipFill>
        <p:spPr>
          <a:xfrm>
            <a:off x="0" y="2669760"/>
            <a:ext cx="4036680" cy="4187880"/>
          </a:xfrm>
          <a:prstGeom prst="rect">
            <a:avLst/>
          </a:prstGeom>
          <a:noFill/>
          <a:ln>
            <a:noFill/>
          </a:ln>
        </p:spPr>
      </p:pic>
      <p:pic>
        <p:nvPicPr>
          <p:cNvPr id="240" name="Google Shape;240;p2"/>
          <p:cNvPicPr preferRelativeResize="0"/>
          <p:nvPr/>
        </p:nvPicPr>
        <p:blipFill rotWithShape="1">
          <a:blip r:embed="rId4">
            <a:alphaModFix/>
          </a:blip>
          <a:srcRect l="35645"/>
          <a:stretch/>
        </p:blipFill>
        <p:spPr>
          <a:xfrm>
            <a:off x="0" y="2892240"/>
            <a:ext cx="1522080" cy="2365200"/>
          </a:xfrm>
          <a:prstGeom prst="rect">
            <a:avLst/>
          </a:prstGeom>
          <a:noFill/>
          <a:ln>
            <a:noFill/>
          </a:ln>
        </p:spPr>
      </p:pic>
      <p:sp>
        <p:nvSpPr>
          <p:cNvPr id="241" name="Google Shape;241;p2"/>
          <p:cNvSpPr/>
          <p:nvPr/>
        </p:nvSpPr>
        <p:spPr>
          <a:xfrm>
            <a:off x="8609040" y="1676520"/>
            <a:ext cx="2819100" cy="2819100"/>
          </a:xfrm>
          <a:prstGeom prst="ellipse">
            <a:avLst/>
          </a:prstGeom>
          <a:gradFill>
            <a:gsLst>
              <a:gs pos="0">
                <a:srgbClr val="50B9C1">
                  <a:alpha val="6666"/>
                </a:srgbClr>
              </a:gs>
              <a:gs pos="100000">
                <a:srgbClr val="50B9C1">
                  <a:alpha val="0"/>
                </a:srgbClr>
              </a:gs>
            </a:gsLst>
            <a:path path="circle">
              <a:fillToRect l="50000" t="50000" r="50000" b="50000"/>
            </a:path>
            <a:tileRect/>
          </a:gradFill>
          <a:ln>
            <a:noFill/>
          </a:ln>
          <a:effectLst>
            <a:outerShdw blurRad="38160" dist="25560" dir="5400000" rotWithShape="0">
              <a:srgbClr val="000000">
                <a:alpha val="4471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2" name="Google Shape;242;p2"/>
          <p:cNvPicPr preferRelativeResize="0"/>
          <p:nvPr/>
        </p:nvPicPr>
        <p:blipFill rotWithShape="1">
          <a:blip r:embed="rId5">
            <a:alphaModFix/>
          </a:blip>
          <a:srcRect t="28810"/>
          <a:stretch/>
        </p:blipFill>
        <p:spPr>
          <a:xfrm>
            <a:off x="7999560" y="0"/>
            <a:ext cx="1603080" cy="1141200"/>
          </a:xfrm>
          <a:prstGeom prst="rect">
            <a:avLst/>
          </a:prstGeom>
          <a:noFill/>
          <a:ln>
            <a:noFill/>
          </a:ln>
        </p:spPr>
      </p:pic>
      <p:pic>
        <p:nvPicPr>
          <p:cNvPr id="243" name="Google Shape;243;p2"/>
          <p:cNvPicPr preferRelativeResize="0"/>
          <p:nvPr/>
        </p:nvPicPr>
        <p:blipFill rotWithShape="1">
          <a:blip r:embed="rId6">
            <a:alphaModFix/>
          </a:blip>
          <a:srcRect b="23330"/>
          <a:stretch/>
        </p:blipFill>
        <p:spPr>
          <a:xfrm>
            <a:off x="8605800" y="6095880"/>
            <a:ext cx="993240" cy="761760"/>
          </a:xfrm>
          <a:prstGeom prst="rect">
            <a:avLst/>
          </a:prstGeom>
          <a:noFill/>
          <a:ln>
            <a:noFill/>
          </a:ln>
        </p:spPr>
      </p:pic>
      <p:sp>
        <p:nvSpPr>
          <p:cNvPr id="244" name="Google Shape;244;p2"/>
          <p:cNvSpPr/>
          <p:nvPr/>
        </p:nvSpPr>
        <p:spPr>
          <a:xfrm>
            <a:off x="10437840" y="0"/>
            <a:ext cx="685500" cy="1142700"/>
          </a:xfrm>
          <a:prstGeom prst="rect">
            <a:avLst/>
          </a:prstGeom>
          <a:solidFill>
            <a:schemeClr val="accent1"/>
          </a:solidFill>
          <a:ln>
            <a:noFill/>
          </a:ln>
          <a:effectLst>
            <a:outerShdw blurRad="38160" dist="25560" dir="5400000" rotWithShape="0">
              <a:srgbClr val="000000">
                <a:alpha val="4471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0" y="0"/>
            <a:ext cx="12191700" cy="68577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txBox="1">
            <a:spLocks noGrp="1"/>
          </p:cNvSpPr>
          <p:nvPr>
            <p:ph type="title" idx="4294967295"/>
          </p:nvPr>
        </p:nvSpPr>
        <p:spPr>
          <a:xfrm>
            <a:off x="7981920" y="1081440"/>
            <a:ext cx="3561900" cy="1645500"/>
          </a:xfrm>
          <a:prstGeom prst="rect">
            <a:avLst/>
          </a:prstGeom>
          <a:noFill/>
          <a:ln>
            <a:noFill/>
          </a:ln>
        </p:spPr>
        <p:txBody>
          <a:bodyPr spcFirstLastPara="1" wrap="square" lIns="91425" tIns="45700" rIns="91425" bIns="45700" anchor="b" anchorCtr="0">
            <a:normAutofit fontScale="94000"/>
          </a:bodyPr>
          <a:lstStyle/>
          <a:p>
            <a:pPr marL="0" lvl="0" indent="0" algn="l" rtl="0">
              <a:lnSpc>
                <a:spcPct val="100000"/>
              </a:lnSpc>
              <a:spcBef>
                <a:spcPts val="0"/>
              </a:spcBef>
              <a:spcAft>
                <a:spcPts val="0"/>
              </a:spcAft>
              <a:buClr>
                <a:srgbClr val="EBEBEB"/>
              </a:buClr>
              <a:buSzPct val="100000"/>
              <a:buFont typeface="Century Gothic"/>
              <a:buNone/>
            </a:pPr>
            <a:r>
              <a:rPr lang="en-US" sz="4800" b="0" strike="noStrike">
                <a:solidFill>
                  <a:srgbClr val="EBEBEB"/>
                </a:solidFill>
                <a:latin typeface="Century Gothic"/>
                <a:ea typeface="Century Gothic"/>
                <a:cs typeface="Century Gothic"/>
                <a:sym typeface="Century Gothic"/>
              </a:rPr>
              <a:t>PROBLEM STATEMENT</a:t>
            </a:r>
            <a:endParaRPr sz="4800" b="0" strike="noStrike">
              <a:solidFill>
                <a:srgbClr val="FFFFFF"/>
              </a:solidFill>
              <a:latin typeface="Century Gothic"/>
              <a:ea typeface="Century Gothic"/>
              <a:cs typeface="Century Gothic"/>
              <a:sym typeface="Century Gothic"/>
            </a:endParaRPr>
          </a:p>
        </p:txBody>
      </p:sp>
      <p:sp>
        <p:nvSpPr>
          <p:cNvPr id="247" name="Google Shape;247;p2"/>
          <p:cNvSpPr/>
          <p:nvPr/>
        </p:nvSpPr>
        <p:spPr>
          <a:xfrm>
            <a:off x="7973280" y="4588200"/>
            <a:ext cx="3570900" cy="16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p2" descr="A roller paint in white"/>
          <p:cNvPicPr preferRelativeResize="0"/>
          <p:nvPr/>
        </p:nvPicPr>
        <p:blipFill rotWithShape="1">
          <a:blip r:embed="rId7">
            <a:alphaModFix/>
          </a:blip>
          <a:srcRect l="48871" r="11819"/>
          <a:stretch/>
        </p:blipFill>
        <p:spPr>
          <a:xfrm>
            <a:off x="-12240" y="0"/>
            <a:ext cx="4044242" cy="6857641"/>
          </a:xfrm>
          <a:prstGeom prst="rect">
            <a:avLst/>
          </a:prstGeom>
          <a:noFill/>
          <a:ln>
            <a:noFill/>
          </a:ln>
        </p:spPr>
      </p:pic>
      <p:sp>
        <p:nvSpPr>
          <p:cNvPr id="249" name="Google Shape;249;p2"/>
          <p:cNvSpPr/>
          <p:nvPr/>
        </p:nvSpPr>
        <p:spPr>
          <a:xfrm flipH="1">
            <a:off x="7412728" y="0"/>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dk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10437840" y="0"/>
            <a:ext cx="685500" cy="1142700"/>
          </a:xfrm>
          <a:prstGeom prst="rect">
            <a:avLst/>
          </a:prstGeom>
          <a:solidFill>
            <a:schemeClr val="accent1"/>
          </a:solidFill>
          <a:ln>
            <a:noFill/>
          </a:ln>
          <a:effectLst>
            <a:outerShdw blurRad="38160" dist="25560" dir="5400000" rotWithShape="0">
              <a:srgbClr val="000000">
                <a:alpha val="4471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5249520" y="2553120"/>
            <a:ext cx="5574600" cy="135510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1110"/>
              <a:buFont typeface="Arial"/>
              <a:buNone/>
            </a:pPr>
            <a:endParaRPr sz="1110" b="0" i="0" u="none" strike="noStrike" cap="none">
              <a:solidFill>
                <a:schemeClr val="dk1"/>
              </a:solidFill>
              <a:latin typeface="Arial"/>
              <a:ea typeface="Arial"/>
              <a:cs typeface="Arial"/>
              <a:sym typeface="Arial"/>
            </a:endParaRPr>
          </a:p>
          <a:p>
            <a:pPr marL="0" marR="0" lvl="0" indent="0" algn="l" rtl="0">
              <a:lnSpc>
                <a:spcPct val="100000"/>
              </a:lnSpc>
              <a:spcBef>
                <a:spcPts val="601"/>
              </a:spcBef>
              <a:spcAft>
                <a:spcPts val="0"/>
              </a:spcAft>
              <a:buClr>
                <a:schemeClr val="dk1"/>
              </a:buClr>
              <a:buSzPts val="1110"/>
              <a:buFont typeface="Arial"/>
              <a:buNone/>
            </a:pPr>
            <a:br>
              <a:rPr lang="en-US" sz="1110" b="0" i="0" u="none" strike="noStrike" cap="none">
                <a:solidFill>
                  <a:schemeClr val="dk1"/>
                </a:solidFill>
                <a:latin typeface="Arial"/>
                <a:ea typeface="Arial"/>
                <a:cs typeface="Arial"/>
                <a:sym typeface="Arial"/>
              </a:rPr>
            </a:br>
            <a:endParaRPr sz="1110" b="0" i="0" u="none" strike="noStrike" cap="none">
              <a:solidFill>
                <a:schemeClr val="dk1"/>
              </a:solidFill>
              <a:latin typeface="Arial"/>
              <a:ea typeface="Arial"/>
              <a:cs typeface="Arial"/>
              <a:sym typeface="Arial"/>
            </a:endParaRPr>
          </a:p>
          <a:p>
            <a:pPr marL="0" marR="0" lvl="0" indent="0" algn="l" rtl="0">
              <a:lnSpc>
                <a:spcPct val="100000"/>
              </a:lnSpc>
              <a:spcBef>
                <a:spcPts val="601"/>
              </a:spcBef>
              <a:spcAft>
                <a:spcPts val="0"/>
              </a:spcAft>
              <a:buClr>
                <a:schemeClr val="dk1"/>
              </a:buClr>
              <a:buSzPts val="1729"/>
              <a:buFont typeface="Arial"/>
              <a:buNone/>
            </a:pPr>
            <a:endParaRPr sz="1729" b="0" i="0" u="none" strike="noStrike" cap="none">
              <a:solidFill>
                <a:schemeClr val="dk1"/>
              </a:solidFill>
              <a:latin typeface="Arial"/>
              <a:ea typeface="Arial"/>
              <a:cs typeface="Arial"/>
              <a:sym typeface="Arial"/>
            </a:endParaRPr>
          </a:p>
          <a:p>
            <a:pPr marL="0" marR="0" lvl="0" indent="0" algn="l" rtl="0">
              <a:lnSpc>
                <a:spcPct val="100000"/>
              </a:lnSpc>
              <a:spcBef>
                <a:spcPts val="601"/>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 name="Google Shape;252;p2"/>
          <p:cNvSpPr/>
          <p:nvPr/>
        </p:nvSpPr>
        <p:spPr>
          <a:xfrm>
            <a:off x="5472360" y="5242680"/>
            <a:ext cx="5595900" cy="456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200"/>
              <a:buFont typeface="Arial"/>
              <a:buNone/>
            </a:pPr>
            <a:br>
              <a:rPr lang="en-US" sz="1200" b="0" i="0" u="none" strike="noStrike" cap="none">
                <a:solidFill>
                  <a:schemeClr val="dk1"/>
                </a:solidFill>
                <a:latin typeface="Arial"/>
                <a:ea typeface="Arial"/>
                <a:cs typeface="Arial"/>
                <a:sym typeface="Arial"/>
              </a:rPr>
            </a:br>
            <a:endParaRPr sz="1200" b="0" i="0" u="none" strike="noStrike" cap="none">
              <a:solidFill>
                <a:schemeClr val="dk1"/>
              </a:solidFill>
              <a:latin typeface="Arial"/>
              <a:ea typeface="Arial"/>
              <a:cs typeface="Arial"/>
              <a:sym typeface="Arial"/>
            </a:endParaRPr>
          </a:p>
        </p:txBody>
      </p:sp>
      <p:sp>
        <p:nvSpPr>
          <p:cNvPr id="253" name="Google Shape;253;p2"/>
          <p:cNvSpPr/>
          <p:nvPr/>
        </p:nvSpPr>
        <p:spPr>
          <a:xfrm flipH="1">
            <a:off x="4982340" y="3153613"/>
            <a:ext cx="6571500" cy="267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FFFFFF"/>
                </a:solidFill>
                <a:latin typeface="Times New Roman"/>
                <a:ea typeface="Times New Roman"/>
                <a:cs typeface="Times New Roman"/>
                <a:sym typeface="Times New Roman"/>
              </a:rPr>
              <a:t>Design and develop a comprehensive real-time autonomous system integrating computer vision, voice biometric, and </a:t>
            </a:r>
            <a:r>
              <a:rPr lang="en-US" sz="2800">
                <a:solidFill>
                  <a:srgbClr val="FFFFFF"/>
                </a:solidFill>
                <a:latin typeface="Times New Roman"/>
                <a:ea typeface="Times New Roman"/>
                <a:cs typeface="Times New Roman"/>
                <a:sym typeface="Times New Roman"/>
              </a:rPr>
              <a:t>Depth sensing </a:t>
            </a:r>
            <a:r>
              <a:rPr lang="en-US" sz="2800" b="0" i="0" u="none" strike="noStrike" cap="none">
                <a:solidFill>
                  <a:srgbClr val="FFFFFF"/>
                </a:solidFill>
                <a:latin typeface="Times New Roman"/>
                <a:ea typeface="Times New Roman"/>
                <a:cs typeface="Times New Roman"/>
                <a:sym typeface="Times New Roman"/>
              </a:rPr>
              <a:t> technologies for wall flaw detection, unauthorized access prevention, and distance determination functionalities.</a:t>
            </a:r>
            <a:endParaRPr sz="2800" b="0" i="0" u="none" strike="noStrike" cap="none">
              <a:solidFill>
                <a:srgbClr val="000000"/>
              </a:solidFill>
              <a:latin typeface="Arial"/>
              <a:ea typeface="Arial"/>
              <a:cs typeface="Arial"/>
              <a:sym typeface="Arial"/>
            </a:endParaRPr>
          </a:p>
        </p:txBody>
      </p:sp>
      <p:sp>
        <p:nvSpPr>
          <p:cNvPr id="254" name="Google Shape;254;p2"/>
          <p:cNvSpPr/>
          <p:nvPr/>
        </p:nvSpPr>
        <p:spPr>
          <a:xfrm>
            <a:off x="10568160" y="226800"/>
            <a:ext cx="444300" cy="51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800"/>
              <a:buFont typeface="Century Gothic"/>
              <a:buNone/>
            </a:pPr>
            <a:r>
              <a:rPr lang="en-US" sz="2800" b="0" i="0" u="none" strike="noStrike" cap="none">
                <a:solidFill>
                  <a:srgbClr val="FFFFFF"/>
                </a:solidFill>
                <a:latin typeface="Century Gothic"/>
                <a:ea typeface="Century Gothic"/>
                <a:cs typeface="Century Gothic"/>
                <a:sym typeface="Century Gothic"/>
              </a:rPr>
              <a:t>4</a:t>
            </a:r>
            <a:endParaRPr sz="2800" b="0" i="0" u="none" strike="noStrike" cap="non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title" idx="4294967295"/>
          </p:nvPr>
        </p:nvSpPr>
        <p:spPr>
          <a:xfrm>
            <a:off x="646200" y="452880"/>
            <a:ext cx="9404280" cy="1400040"/>
          </a:xfrm>
          <a:prstGeom prst="rect">
            <a:avLst/>
          </a:prstGeom>
          <a:noFill/>
          <a:ln w="0">
            <a:noFill/>
          </a:ln>
        </p:spPr>
        <p:txBody>
          <a:bodyPr anchor="t">
            <a:noAutofit/>
          </a:bodyPr>
          <a:lstStyle/>
          <a:p>
            <a:pPr>
              <a:lnSpc>
                <a:spcPct val="100000"/>
              </a:lnSpc>
              <a:buNone/>
            </a:pPr>
            <a:r>
              <a:rPr lang="en-US" sz="3600" b="1" strike="noStrike" spc="-1">
                <a:solidFill>
                  <a:srgbClr val="EBEBEB"/>
                </a:solidFill>
                <a:latin typeface="Century Gothic"/>
              </a:rPr>
              <a:t>LITERATURE SURVEY</a:t>
            </a:r>
            <a:endParaRPr lang="en-US" sz="3600" b="0" strike="noStrike" spc="-1">
              <a:solidFill>
                <a:srgbClr val="FFFFFF"/>
              </a:solidFill>
              <a:latin typeface="Century Gothic"/>
            </a:endParaRPr>
          </a:p>
        </p:txBody>
      </p:sp>
      <p:sp>
        <p:nvSpPr>
          <p:cNvPr id="133" name="TextBox 11"/>
          <p:cNvSpPr/>
          <p:nvPr/>
        </p:nvSpPr>
        <p:spPr>
          <a:xfrm>
            <a:off x="435600" y="1188360"/>
            <a:ext cx="3029400" cy="3654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buNone/>
            </a:pPr>
            <a:r>
              <a:rPr lang="en-GB" sz="1800" b="0" strike="noStrike" spc="-1">
                <a:solidFill>
                  <a:srgbClr val="FFFFFF"/>
                </a:solidFill>
                <a:latin typeface="Century Gothic"/>
              </a:rPr>
              <a:t>PAPER - 1</a:t>
            </a:r>
            <a:endParaRPr lang="en-IN" sz="1800" b="0" strike="noStrike" spc="-1">
              <a:latin typeface="Arial"/>
            </a:endParaRPr>
          </a:p>
        </p:txBody>
      </p:sp>
      <p:graphicFrame>
        <p:nvGraphicFramePr>
          <p:cNvPr id="134" name="Content Placeholder 25"/>
          <p:cNvGraphicFramePr/>
          <p:nvPr>
            <p:extLst>
              <p:ext uri="{D42A27DB-BD31-4B8C-83A1-F6EECF244321}">
                <p14:modId xmlns:p14="http://schemas.microsoft.com/office/powerpoint/2010/main" val="2193583603"/>
              </p:ext>
            </p:extLst>
          </p:nvPr>
        </p:nvGraphicFramePr>
        <p:xfrm>
          <a:off x="646200" y="1666080"/>
          <a:ext cx="10631160" cy="4895640"/>
        </p:xfrm>
        <a:graphic>
          <a:graphicData uri="http://schemas.openxmlformats.org/drawingml/2006/table">
            <a:tbl>
              <a:tblPr/>
              <a:tblGrid>
                <a:gridCol w="2657520">
                  <a:extLst>
                    <a:ext uri="{9D8B030D-6E8A-4147-A177-3AD203B41FA5}">
                      <a16:colId xmlns:a16="http://schemas.microsoft.com/office/drawing/2014/main" val="20000"/>
                    </a:ext>
                  </a:extLst>
                </a:gridCol>
                <a:gridCol w="3452400">
                  <a:extLst>
                    <a:ext uri="{9D8B030D-6E8A-4147-A177-3AD203B41FA5}">
                      <a16:colId xmlns:a16="http://schemas.microsoft.com/office/drawing/2014/main" val="20001"/>
                    </a:ext>
                  </a:extLst>
                </a:gridCol>
                <a:gridCol w="2296080">
                  <a:extLst>
                    <a:ext uri="{9D8B030D-6E8A-4147-A177-3AD203B41FA5}">
                      <a16:colId xmlns:a16="http://schemas.microsoft.com/office/drawing/2014/main" val="20002"/>
                    </a:ext>
                  </a:extLst>
                </a:gridCol>
                <a:gridCol w="2225160">
                  <a:extLst>
                    <a:ext uri="{9D8B030D-6E8A-4147-A177-3AD203B41FA5}">
                      <a16:colId xmlns:a16="http://schemas.microsoft.com/office/drawing/2014/main" val="20003"/>
                    </a:ext>
                  </a:extLst>
                </a:gridCol>
              </a:tblGrid>
              <a:tr h="347400">
                <a:tc>
                  <a:txBody>
                    <a:bodyPr/>
                    <a:lstStyle/>
                    <a:p>
                      <a:pPr algn="ctr">
                        <a:lnSpc>
                          <a:spcPct val="100000"/>
                        </a:lnSpc>
                        <a:buNone/>
                      </a:pPr>
                      <a:r>
                        <a:rPr lang="en-GB" sz="1600" b="1" strike="noStrike" spc="-1">
                          <a:solidFill>
                            <a:srgbClr val="FFFFFF"/>
                          </a:solidFill>
                          <a:latin typeface="Century Gothic"/>
                        </a:rPr>
                        <a:t>PAPER DETAILS</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600" b="1" strike="noStrike" spc="-1">
                          <a:solidFill>
                            <a:srgbClr val="FFFFFF"/>
                          </a:solidFill>
                          <a:latin typeface="Century Gothic"/>
                        </a:rPr>
                        <a:t>METHODOLOGY</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600" b="1" strike="noStrike" spc="-1">
                          <a:solidFill>
                            <a:srgbClr val="FFFFFF"/>
                          </a:solidFill>
                          <a:latin typeface="Century Gothic"/>
                        </a:rPr>
                        <a:t>ADVANTAGES</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600" b="1" strike="noStrike" spc="-1">
                          <a:solidFill>
                            <a:srgbClr val="FFFFFF"/>
                          </a:solidFill>
                          <a:latin typeface="Century Gothic"/>
                        </a:rPr>
                        <a:t>DISADVANTAGES</a:t>
                      </a:r>
                      <a:endParaRPr lang="en-IN" sz="16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extLst>
                  <a:ext uri="{0D108BD9-81ED-4DB2-BD59-A6C34878D82A}">
                    <a16:rowId xmlns:a16="http://schemas.microsoft.com/office/drawing/2014/main" val="10000"/>
                  </a:ext>
                </a:extLst>
              </a:tr>
              <a:tr h="4548240">
                <a:tc>
                  <a:txBody>
                    <a:bodyPr/>
                    <a:lstStyle/>
                    <a:p>
                      <a:pPr>
                        <a:lnSpc>
                          <a:spcPct val="100000"/>
                        </a:lnSpc>
                        <a:buNone/>
                      </a:pPr>
                      <a:endParaRPr lang="en-IN" sz="1600" b="0" strike="noStrike" spc="-1" dirty="0">
                        <a:latin typeface="Arial"/>
                      </a:endParaRPr>
                    </a:p>
                    <a:p>
                      <a:pPr>
                        <a:lnSpc>
                          <a:spcPct val="100000"/>
                        </a:lnSpc>
                        <a:buNone/>
                      </a:pPr>
                      <a:r>
                        <a:rPr lang="en-GB" sz="1600" b="1" strike="noStrike" spc="-1" dirty="0">
                          <a:solidFill>
                            <a:srgbClr val="FFFFFF"/>
                          </a:solidFill>
                          <a:latin typeface="Times New Roman"/>
                        </a:rPr>
                        <a:t>Title: </a:t>
                      </a:r>
                      <a:r>
                        <a:rPr lang="en-GB" sz="1600" b="0" strike="noStrike" spc="-1" dirty="0">
                          <a:solidFill>
                            <a:srgbClr val="FFFFFF"/>
                          </a:solidFill>
                          <a:latin typeface="Times New Roman"/>
                        </a:rPr>
                        <a:t>The Pascal Visual Object Classes Challenge: A Retrospective</a:t>
                      </a:r>
                      <a:br>
                        <a:rPr sz="1600" dirty="0"/>
                      </a:br>
                      <a:br>
                        <a:rPr sz="1600" dirty="0"/>
                      </a:br>
                      <a:r>
                        <a:rPr lang="en-GB" sz="1600" b="1" strike="noStrike" spc="-1" dirty="0">
                          <a:solidFill>
                            <a:srgbClr val="FFFFFF"/>
                          </a:solidFill>
                          <a:latin typeface="Times New Roman"/>
                        </a:rPr>
                        <a:t>Author: </a:t>
                      </a:r>
                      <a:r>
                        <a:rPr lang="en-GB" sz="1600" b="0" strike="noStrike" spc="-1" dirty="0">
                          <a:solidFill>
                            <a:srgbClr val="FFFFFF"/>
                          </a:solidFill>
                          <a:latin typeface="Times New Roman"/>
                        </a:rPr>
                        <a:t>Mark Everingham et al</a:t>
                      </a:r>
                      <a:br>
                        <a:rPr sz="1600" dirty="0"/>
                      </a:br>
                      <a:br>
                        <a:rPr sz="1600" dirty="0"/>
                      </a:br>
                      <a:r>
                        <a:rPr lang="en-GB" sz="1600" b="1" strike="noStrike" spc="-1" dirty="0">
                          <a:solidFill>
                            <a:srgbClr val="FFFFFF"/>
                          </a:solidFill>
                          <a:latin typeface="Times New Roman"/>
                        </a:rPr>
                        <a:t>Type: </a:t>
                      </a:r>
                      <a:r>
                        <a:rPr lang="en-GB" sz="1600" b="0" strike="noStrike" spc="-1" dirty="0">
                          <a:solidFill>
                            <a:srgbClr val="FFFFFF"/>
                          </a:solidFill>
                          <a:latin typeface="Times New Roman"/>
                        </a:rPr>
                        <a:t>Journal</a:t>
                      </a:r>
                      <a:endParaRPr lang="en-IN" sz="1600" b="0" strike="noStrike" spc="-1" dirty="0">
                        <a:latin typeface="Arial"/>
                      </a:endParaRPr>
                    </a:p>
                    <a:p>
                      <a:pPr>
                        <a:lnSpc>
                          <a:spcPct val="100000"/>
                        </a:lnSpc>
                        <a:buNone/>
                      </a:pPr>
                      <a:endParaRPr lang="en-IN" sz="1600" b="0" strike="noStrike" spc="-1" dirty="0">
                        <a:latin typeface="Arial"/>
                      </a:endParaRPr>
                    </a:p>
                    <a:p>
                      <a:pPr>
                        <a:lnSpc>
                          <a:spcPct val="100000"/>
                        </a:lnSpc>
                        <a:buNone/>
                      </a:pPr>
                      <a:r>
                        <a:rPr lang="en-GB" sz="1600" b="1" strike="noStrike" spc="-1" dirty="0">
                          <a:solidFill>
                            <a:srgbClr val="FFFFFF"/>
                          </a:solidFill>
                          <a:latin typeface="Times New Roman"/>
                        </a:rPr>
                        <a:t>Name of the Journal:  </a:t>
                      </a:r>
                      <a:r>
                        <a:rPr lang="en-IN" sz="1600" b="0" strike="noStrike" spc="-1" dirty="0">
                          <a:solidFill>
                            <a:srgbClr val="FFFFFF"/>
                          </a:solidFill>
                          <a:latin typeface="Times New Roman"/>
                        </a:rPr>
                        <a:t>International Journal of Computer Vision</a:t>
                      </a:r>
                      <a:endParaRPr lang="en-IN" sz="1600" b="0" strike="noStrike" spc="-1" dirty="0">
                        <a:latin typeface="Arial"/>
                      </a:endParaRPr>
                    </a:p>
                    <a:p>
                      <a:pPr>
                        <a:lnSpc>
                          <a:spcPct val="100000"/>
                        </a:lnSpc>
                        <a:buNone/>
                      </a:pPr>
                      <a:endParaRPr lang="en-IN" sz="1600" b="0" strike="noStrike" spc="-1" dirty="0">
                        <a:latin typeface="Arial"/>
                      </a:endParaRPr>
                    </a:p>
                    <a:p>
                      <a:pPr>
                        <a:lnSpc>
                          <a:spcPct val="100000"/>
                        </a:lnSpc>
                        <a:buNone/>
                      </a:pPr>
                      <a:r>
                        <a:rPr lang="en-GB" sz="1600" b="1" strike="noStrike" spc="-1" dirty="0" err="1">
                          <a:solidFill>
                            <a:srgbClr val="FFFFFF"/>
                          </a:solidFill>
                          <a:latin typeface="Times New Roman"/>
                        </a:rPr>
                        <a:t>YoP</a:t>
                      </a:r>
                      <a:r>
                        <a:rPr lang="en-GB" sz="1600" b="1" strike="noStrike" spc="-1" dirty="0">
                          <a:solidFill>
                            <a:srgbClr val="FFFFFF"/>
                          </a:solidFill>
                          <a:latin typeface="Times New Roman"/>
                        </a:rPr>
                        <a:t>: </a:t>
                      </a:r>
                      <a:r>
                        <a:rPr lang="en-GB" sz="1600" b="0" strike="noStrike" spc="-1" dirty="0">
                          <a:solidFill>
                            <a:srgbClr val="FFFFFF"/>
                          </a:solidFill>
                          <a:latin typeface="Times New Roman"/>
                        </a:rPr>
                        <a:t>2014</a:t>
                      </a:r>
                      <a:br>
                        <a:rPr sz="1600" dirty="0"/>
                      </a:br>
                      <a:br>
                        <a:rPr sz="1600" dirty="0"/>
                      </a:br>
                      <a:endParaRPr lang="en-IN" sz="16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a:lnSpc>
                          <a:spcPct val="100000"/>
                        </a:lnSpc>
                        <a:buNone/>
                      </a:pPr>
                      <a:r>
                        <a:rPr lang="en-US" sz="1600" b="0" strike="noStrike" spc="-1" dirty="0">
                          <a:solidFill>
                            <a:schemeClr val="bg1"/>
                          </a:solidFill>
                          <a:latin typeface="Times New Roman" panose="02020603050405020304" pitchFamily="18" charset="0"/>
                          <a:cs typeface="Times New Roman" panose="02020603050405020304" pitchFamily="18" charset="0"/>
                        </a:rPr>
                        <a:t>The Pascal Visual Object Classes (VOC) Challenge functioned as a benchmark for object recognition and detection in computer vision. It offered a publicly available dataset with labelled images and standardized evaluation tools. Every year, researchers participated in a competition where they applied their algorithms to this dataset. By analyzing the strengths and weaknesses of these competing methods, the challenge provided valuable insights into the progress and limitations of computer vision techniques. </a:t>
                      </a:r>
                      <a:endParaRPr lang="en-IN" sz="1600" b="0" strike="noStrike" spc="-1" dirty="0">
                        <a:solidFill>
                          <a:schemeClr val="bg1"/>
                        </a:solidFill>
                        <a:latin typeface="Times New Roman" panose="02020603050405020304" pitchFamily="18" charset="0"/>
                        <a:cs typeface="Times New Roman" panose="02020603050405020304" pitchFamily="18"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840" indent="-285840">
                        <a:lnSpc>
                          <a:spcPct val="100000"/>
                        </a:lnSpc>
                        <a:buClr>
                          <a:srgbClr val="FFFFFF"/>
                        </a:buClr>
                        <a:buFont typeface="Wingdings" charset="2"/>
                        <a:buChar char=""/>
                      </a:pPr>
                      <a:r>
                        <a:rPr lang="en-GB" sz="1600" b="0" strike="noStrike" spc="-1" dirty="0">
                          <a:solidFill>
                            <a:srgbClr val="FFFFFF"/>
                          </a:solidFill>
                          <a:latin typeface="Times New Roman"/>
                        </a:rPr>
                        <a:t>Tracks progress in computer vision</a:t>
                      </a:r>
                    </a:p>
                    <a:p>
                      <a:pPr marL="285840" indent="-285840">
                        <a:lnSpc>
                          <a:spcPct val="100000"/>
                        </a:lnSpc>
                        <a:buClr>
                          <a:srgbClr val="FFFFFF"/>
                        </a:buClr>
                        <a:buFont typeface="Wingdings" charset="2"/>
                        <a:buChar char=""/>
                      </a:pPr>
                      <a:endParaRPr lang="en-GB" sz="1600" b="0" strike="noStrike" spc="-1" dirty="0">
                        <a:solidFill>
                          <a:srgbClr val="FFFFFF"/>
                        </a:solidFill>
                        <a:latin typeface="Times New Roman"/>
                      </a:endParaRPr>
                    </a:p>
                    <a:p>
                      <a:pPr marL="285840" indent="-285840">
                        <a:lnSpc>
                          <a:spcPct val="100000"/>
                        </a:lnSpc>
                        <a:buClr>
                          <a:srgbClr val="FFFFFF"/>
                        </a:buClr>
                        <a:buFont typeface="Wingdings" charset="2"/>
                        <a:buChar char=""/>
                      </a:pPr>
                      <a:r>
                        <a:rPr lang="en-GB" sz="1600" b="0" strike="noStrike" spc="-1" dirty="0">
                          <a:solidFill>
                            <a:srgbClr val="FFFFFF"/>
                          </a:solidFill>
                          <a:latin typeface="Times New Roman"/>
                        </a:rPr>
                        <a:t>Highlights strengths and weaknesses of approaches</a:t>
                      </a:r>
                    </a:p>
                    <a:p>
                      <a:pPr marL="285840" indent="-285840">
                        <a:lnSpc>
                          <a:spcPct val="100000"/>
                        </a:lnSpc>
                        <a:buClr>
                          <a:srgbClr val="FFFFFF"/>
                        </a:buClr>
                        <a:buFont typeface="Wingdings" charset="2"/>
                        <a:buChar char=""/>
                      </a:pPr>
                      <a:endParaRPr lang="en-GB" sz="1600" b="0" strike="noStrike" spc="-1" dirty="0">
                        <a:solidFill>
                          <a:srgbClr val="FFFFFF"/>
                        </a:solidFill>
                        <a:latin typeface="Times New Roman"/>
                      </a:endParaRPr>
                    </a:p>
                    <a:p>
                      <a:pPr marL="285840" indent="-285840">
                        <a:lnSpc>
                          <a:spcPct val="100000"/>
                        </a:lnSpc>
                        <a:buClr>
                          <a:srgbClr val="FFFFFF"/>
                        </a:buClr>
                        <a:buFont typeface="Wingdings" charset="2"/>
                        <a:buChar char=""/>
                      </a:pPr>
                      <a:r>
                        <a:rPr lang="en-GB" sz="1600" b="0" strike="noStrike" spc="-1" dirty="0">
                          <a:solidFill>
                            <a:srgbClr val="FFFFFF"/>
                          </a:solidFill>
                          <a:latin typeface="Times New Roman"/>
                        </a:rPr>
                        <a:t>Provides valuable insights for future research</a:t>
                      </a:r>
                    </a:p>
                    <a:p>
                      <a:pPr marL="285840" indent="-285840">
                        <a:lnSpc>
                          <a:spcPct val="100000"/>
                        </a:lnSpc>
                        <a:buClr>
                          <a:srgbClr val="FFFFFF"/>
                        </a:buClr>
                        <a:buFont typeface="Wingdings" charset="2"/>
                        <a:buChar char=""/>
                      </a:pPr>
                      <a:endParaRPr lang="en-GB" sz="1600" b="0" strike="noStrike" spc="-1" dirty="0">
                        <a:solidFill>
                          <a:srgbClr val="FFFFFF"/>
                        </a:solidFill>
                        <a:latin typeface="Times New Roman"/>
                      </a:endParaRPr>
                    </a:p>
                    <a:p>
                      <a:pPr marL="285840" indent="-285840">
                        <a:lnSpc>
                          <a:spcPct val="100000"/>
                        </a:lnSpc>
                        <a:buClr>
                          <a:srgbClr val="FFFFFF"/>
                        </a:buClr>
                        <a:buFont typeface="Wingdings" charset="2"/>
                        <a:buChar char=""/>
                      </a:pPr>
                      <a:endParaRPr lang="en-IN" sz="16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840" indent="-285840">
                        <a:lnSpc>
                          <a:spcPct val="100000"/>
                        </a:lnSpc>
                        <a:buClr>
                          <a:srgbClr val="FFFFFF"/>
                        </a:buClr>
                        <a:buFont typeface="Wingdings" charset="2"/>
                        <a:buChar char=""/>
                      </a:pPr>
                      <a:r>
                        <a:rPr lang="en-GB" sz="1600" b="0" strike="noStrike" spc="-1" dirty="0">
                          <a:solidFill>
                            <a:srgbClr val="FFFFFF"/>
                          </a:solidFill>
                          <a:latin typeface="Times New Roman"/>
                        </a:rPr>
                        <a:t>Focuses on VOC challenge</a:t>
                      </a:r>
                    </a:p>
                    <a:p>
                      <a:pPr marL="285840" indent="-285840">
                        <a:lnSpc>
                          <a:spcPct val="100000"/>
                        </a:lnSpc>
                        <a:buClr>
                          <a:srgbClr val="FFFFFF"/>
                        </a:buClr>
                        <a:buFont typeface="Wingdings" charset="2"/>
                        <a:buChar char=""/>
                      </a:pPr>
                      <a:endParaRPr lang="en-GB" sz="1600" b="0" strike="noStrike" spc="-1" dirty="0">
                        <a:solidFill>
                          <a:srgbClr val="FFFFFF"/>
                        </a:solidFill>
                        <a:latin typeface="Times New Roman"/>
                      </a:endParaRPr>
                    </a:p>
                    <a:p>
                      <a:pPr marL="285840" indent="-285840">
                        <a:lnSpc>
                          <a:spcPct val="100000"/>
                        </a:lnSpc>
                        <a:buClr>
                          <a:srgbClr val="FFFFFF"/>
                        </a:buClr>
                        <a:buFont typeface="Wingdings" charset="2"/>
                        <a:buChar char=""/>
                      </a:pPr>
                      <a:r>
                        <a:rPr lang="en-GB" sz="1600" b="0" strike="noStrike" spc="-1" dirty="0">
                          <a:solidFill>
                            <a:srgbClr val="FFFFFF"/>
                          </a:solidFill>
                          <a:latin typeface="Times New Roman"/>
                        </a:rPr>
                        <a:t>Limited evaluation metrics</a:t>
                      </a:r>
                    </a:p>
                    <a:p>
                      <a:pPr marL="285840" indent="-285840">
                        <a:lnSpc>
                          <a:spcPct val="100000"/>
                        </a:lnSpc>
                        <a:buClr>
                          <a:srgbClr val="FFFFFF"/>
                        </a:buClr>
                        <a:buFont typeface="Wingdings" charset="2"/>
                        <a:buChar char=""/>
                      </a:pPr>
                      <a:endParaRPr lang="en-GB" sz="1600" b="0" strike="noStrike" spc="-1" dirty="0">
                        <a:solidFill>
                          <a:srgbClr val="FFFFFF"/>
                        </a:solidFill>
                        <a:latin typeface="Times New Roman"/>
                      </a:endParaRPr>
                    </a:p>
                    <a:p>
                      <a:pPr marL="285840" indent="-285840">
                        <a:lnSpc>
                          <a:spcPct val="100000"/>
                        </a:lnSpc>
                        <a:buClr>
                          <a:srgbClr val="FFFFFF"/>
                        </a:buClr>
                        <a:buFont typeface="Wingdings" charset="2"/>
                        <a:buChar char=""/>
                      </a:pPr>
                      <a:r>
                        <a:rPr lang="en-GB" sz="1600" b="0" strike="noStrike" spc="-1" dirty="0">
                          <a:solidFill>
                            <a:srgbClr val="FFFFFF"/>
                          </a:solidFill>
                          <a:latin typeface="Times New Roman"/>
                        </a:rPr>
                        <a:t>Doesn’t delve into specific algorithms</a:t>
                      </a:r>
                      <a:endParaRPr lang="en-IN" sz="16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extLst>
                  <a:ext uri="{0D108BD9-81ED-4DB2-BD59-A6C34878D82A}">
                    <a16:rowId xmlns:a16="http://schemas.microsoft.com/office/drawing/2014/main" val="10001"/>
                  </a:ext>
                </a:extLst>
              </a:tr>
            </a:tbl>
          </a:graphicData>
        </a:graphic>
      </p:graphicFrame>
      <p:sp>
        <p:nvSpPr>
          <p:cNvPr id="3" name="PlaceHolder 2"/>
          <p:cNvSpPr>
            <a:spLocks noGrp="1"/>
          </p:cNvSpPr>
          <p:nvPr>
            <p:ph type="sldNum" idx="6"/>
          </p:nvPr>
        </p:nvSpPr>
        <p:spPr/>
        <p:txBody>
          <a:bodyPr/>
          <a:lstStyle/>
          <a:p>
            <a:fld id="{EE222AE8-BFBC-43F4-A1EC-1DBE1CF0CDF5}" type="slidenum">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idx="4294967295"/>
          </p:nvPr>
        </p:nvSpPr>
        <p:spPr>
          <a:xfrm>
            <a:off x="646200" y="452880"/>
            <a:ext cx="9404280" cy="1400040"/>
          </a:xfrm>
          <a:prstGeom prst="rect">
            <a:avLst/>
          </a:prstGeom>
          <a:noFill/>
          <a:ln w="0">
            <a:noFill/>
          </a:ln>
        </p:spPr>
        <p:txBody>
          <a:bodyPr anchor="t">
            <a:noAutofit/>
          </a:bodyPr>
          <a:lstStyle/>
          <a:p>
            <a:pPr>
              <a:lnSpc>
                <a:spcPct val="100000"/>
              </a:lnSpc>
              <a:buNone/>
            </a:pPr>
            <a:r>
              <a:rPr lang="en-US" sz="3600" b="1" strike="noStrike" spc="-1">
                <a:solidFill>
                  <a:srgbClr val="EBEBEB"/>
                </a:solidFill>
                <a:latin typeface="Century Gothic"/>
              </a:rPr>
              <a:t>LITERATURE SURVEY</a:t>
            </a:r>
            <a:endParaRPr lang="en-US" sz="3600" b="0" strike="noStrike" spc="-1">
              <a:solidFill>
                <a:srgbClr val="FFFFFF"/>
              </a:solidFill>
              <a:latin typeface="Century Gothic"/>
            </a:endParaRPr>
          </a:p>
        </p:txBody>
      </p:sp>
      <p:sp>
        <p:nvSpPr>
          <p:cNvPr id="136" name="TextBox 11"/>
          <p:cNvSpPr/>
          <p:nvPr/>
        </p:nvSpPr>
        <p:spPr>
          <a:xfrm>
            <a:off x="435600" y="1188360"/>
            <a:ext cx="3029400" cy="3654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buNone/>
            </a:pPr>
            <a:r>
              <a:rPr lang="en-GB" sz="1800" b="0" strike="noStrike" spc="-1">
                <a:solidFill>
                  <a:srgbClr val="FFFFFF"/>
                </a:solidFill>
                <a:latin typeface="Century Gothic"/>
              </a:rPr>
              <a:t>PAPER - 2</a:t>
            </a:r>
            <a:endParaRPr lang="en-IN" sz="1800" b="0" strike="noStrike" spc="-1">
              <a:latin typeface="Arial"/>
            </a:endParaRPr>
          </a:p>
        </p:txBody>
      </p:sp>
      <p:graphicFrame>
        <p:nvGraphicFramePr>
          <p:cNvPr id="137" name="Content Placeholder 25"/>
          <p:cNvGraphicFramePr/>
          <p:nvPr>
            <p:extLst>
              <p:ext uri="{D42A27DB-BD31-4B8C-83A1-F6EECF244321}">
                <p14:modId xmlns:p14="http://schemas.microsoft.com/office/powerpoint/2010/main" val="2857089193"/>
              </p:ext>
            </p:extLst>
          </p:nvPr>
        </p:nvGraphicFramePr>
        <p:xfrm>
          <a:off x="690840" y="1594800"/>
          <a:ext cx="10658880" cy="5385480"/>
        </p:xfrm>
        <a:graphic>
          <a:graphicData uri="http://schemas.openxmlformats.org/drawingml/2006/table">
            <a:tbl>
              <a:tblPr/>
              <a:tblGrid>
                <a:gridCol w="2656080">
                  <a:extLst>
                    <a:ext uri="{9D8B030D-6E8A-4147-A177-3AD203B41FA5}">
                      <a16:colId xmlns:a16="http://schemas.microsoft.com/office/drawing/2014/main" val="20000"/>
                    </a:ext>
                  </a:extLst>
                </a:gridCol>
                <a:gridCol w="3013200">
                  <a:extLst>
                    <a:ext uri="{9D8B030D-6E8A-4147-A177-3AD203B41FA5}">
                      <a16:colId xmlns:a16="http://schemas.microsoft.com/office/drawing/2014/main" val="20001"/>
                    </a:ext>
                  </a:extLst>
                </a:gridCol>
                <a:gridCol w="2322000">
                  <a:extLst>
                    <a:ext uri="{9D8B030D-6E8A-4147-A177-3AD203B41FA5}">
                      <a16:colId xmlns:a16="http://schemas.microsoft.com/office/drawing/2014/main" val="20002"/>
                    </a:ext>
                  </a:extLst>
                </a:gridCol>
                <a:gridCol w="2667600">
                  <a:extLst>
                    <a:ext uri="{9D8B030D-6E8A-4147-A177-3AD203B41FA5}">
                      <a16:colId xmlns:a16="http://schemas.microsoft.com/office/drawing/2014/main" val="20003"/>
                    </a:ext>
                  </a:extLst>
                </a:gridCol>
              </a:tblGrid>
              <a:tr h="417240">
                <a:tc>
                  <a:txBody>
                    <a:bodyPr/>
                    <a:lstStyle/>
                    <a:p>
                      <a:pPr algn="ctr">
                        <a:lnSpc>
                          <a:spcPct val="100000"/>
                        </a:lnSpc>
                        <a:buNone/>
                      </a:pPr>
                      <a:r>
                        <a:rPr lang="en-GB" sz="1800" b="1" strike="noStrike" spc="-1">
                          <a:solidFill>
                            <a:srgbClr val="FFFFFF"/>
                          </a:solidFill>
                          <a:latin typeface="Century Gothic"/>
                        </a:rPr>
                        <a:t>PAPER  DETAILS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METHODOLOGY</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ADVANTAGES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DISADVANTAGES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extLst>
                  <a:ext uri="{0D108BD9-81ED-4DB2-BD59-A6C34878D82A}">
                    <a16:rowId xmlns:a16="http://schemas.microsoft.com/office/drawing/2014/main" val="10000"/>
                  </a:ext>
                </a:extLst>
              </a:tr>
              <a:tr h="4715640">
                <a:tc>
                  <a:txBody>
                    <a:bodyPr/>
                    <a:lstStyle/>
                    <a:p>
                      <a:pPr>
                        <a:lnSpc>
                          <a:spcPct val="100000"/>
                        </a:lnSpc>
                        <a:buNone/>
                      </a:pPr>
                      <a:r>
                        <a:rPr lang="en-GB" sz="1600" b="1" strike="noStrike" spc="-1" dirty="0">
                          <a:solidFill>
                            <a:srgbClr val="FFFFFF"/>
                          </a:solidFill>
                          <a:latin typeface="Times New Roman"/>
                        </a:rPr>
                        <a:t>Title:</a:t>
                      </a:r>
                      <a:r>
                        <a:rPr lang="en-GB" sz="1600" b="0" strike="noStrike" spc="-1" dirty="0">
                          <a:solidFill>
                            <a:srgbClr val="FFFFFF"/>
                          </a:solidFill>
                          <a:latin typeface="Times New Roman"/>
                        </a:rPr>
                        <a:t> </a:t>
                      </a:r>
                      <a:r>
                        <a:rPr lang="en-US" sz="1600" dirty="0">
                          <a:solidFill>
                            <a:schemeClr val="bg1"/>
                          </a:solidFill>
                          <a:latin typeface="Times New Roman" panose="02020603050405020304" pitchFamily="18" charset="0"/>
                          <a:cs typeface="Times New Roman" panose="02020603050405020304" pitchFamily="18" charset="0"/>
                        </a:rPr>
                        <a:t>Faster R-CNN: Towards Real-Time Object Detection with Region Proposal Networks</a:t>
                      </a:r>
                      <a:br>
                        <a:rPr sz="1600" dirty="0"/>
                      </a:br>
                      <a:r>
                        <a:rPr lang="en-GB" sz="1600" b="1" strike="noStrike" spc="-1" dirty="0">
                          <a:solidFill>
                            <a:srgbClr val="FFFFFF"/>
                          </a:solidFill>
                          <a:latin typeface="Times New Roman"/>
                        </a:rPr>
                        <a:t>Author:</a:t>
                      </a:r>
                      <a:r>
                        <a:rPr lang="en-GB" sz="1600" b="0" strike="noStrike" spc="-1" dirty="0">
                          <a:solidFill>
                            <a:srgbClr val="FFFFFF"/>
                          </a:solidFill>
                          <a:latin typeface="Times New Roman"/>
                        </a:rPr>
                        <a:t> </a:t>
                      </a:r>
                      <a:r>
                        <a:rPr lang="en-GB" sz="1600" b="0" strike="noStrike" spc="-1" dirty="0" err="1">
                          <a:solidFill>
                            <a:srgbClr val="FFFFFF"/>
                          </a:solidFill>
                          <a:latin typeface="Times New Roman"/>
                        </a:rPr>
                        <a:t>Shaoqing</a:t>
                      </a:r>
                      <a:r>
                        <a:rPr lang="en-GB" sz="1600" b="0" strike="noStrike" spc="-1" dirty="0">
                          <a:solidFill>
                            <a:srgbClr val="FFFFFF"/>
                          </a:solidFill>
                          <a:latin typeface="Times New Roman"/>
                        </a:rPr>
                        <a:t> Ren et al</a:t>
                      </a:r>
                      <a:br>
                        <a:rPr sz="1600" dirty="0"/>
                      </a:br>
                      <a:br>
                        <a:rPr sz="1600" dirty="0"/>
                      </a:br>
                      <a:r>
                        <a:rPr lang="en-GB" sz="1600" b="1" strike="noStrike" spc="-1" dirty="0">
                          <a:solidFill>
                            <a:srgbClr val="FFFFFF"/>
                          </a:solidFill>
                          <a:latin typeface="Times New Roman"/>
                        </a:rPr>
                        <a:t>Type:</a:t>
                      </a:r>
                      <a:r>
                        <a:rPr lang="en-GB" sz="1600" b="0" strike="noStrike" spc="-1" dirty="0">
                          <a:solidFill>
                            <a:srgbClr val="FFFFFF"/>
                          </a:solidFill>
                          <a:latin typeface="Times New Roman"/>
                        </a:rPr>
                        <a:t> Journal</a:t>
                      </a:r>
                      <a:endParaRPr lang="en-IN" sz="1600" b="0" strike="noStrike" spc="-1" dirty="0">
                        <a:latin typeface="Arial"/>
                      </a:endParaRPr>
                    </a:p>
                    <a:p>
                      <a:pPr>
                        <a:lnSpc>
                          <a:spcPct val="100000"/>
                        </a:lnSpc>
                        <a:buNone/>
                      </a:pPr>
                      <a:endParaRPr lang="en-IN" sz="1600" b="0" strike="noStrike" spc="-1" dirty="0">
                        <a:latin typeface="Arial"/>
                      </a:endParaRPr>
                    </a:p>
                    <a:p>
                      <a:pPr>
                        <a:lnSpc>
                          <a:spcPct val="100000"/>
                        </a:lnSpc>
                        <a:buNone/>
                      </a:pPr>
                      <a:r>
                        <a:rPr lang="en-GB" sz="1600" b="1" strike="noStrike" spc="-1" dirty="0">
                          <a:solidFill>
                            <a:srgbClr val="FFFFFF"/>
                          </a:solidFill>
                          <a:latin typeface="Times New Roman"/>
                        </a:rPr>
                        <a:t>Name of the Journal: </a:t>
                      </a:r>
                      <a:r>
                        <a:rPr lang="en-GB" sz="1600" b="0" strike="noStrike" spc="-1" dirty="0">
                          <a:solidFill>
                            <a:srgbClr val="FFFFFF"/>
                          </a:solidFill>
                          <a:latin typeface="Times New Roman"/>
                        </a:rPr>
                        <a:t>IEEE Transactions on Pattern Analysis and Machine Intelligence</a:t>
                      </a:r>
                    </a:p>
                    <a:p>
                      <a:pPr>
                        <a:lnSpc>
                          <a:spcPct val="100000"/>
                        </a:lnSpc>
                        <a:buNone/>
                      </a:pPr>
                      <a:endParaRPr lang="en-IN" sz="1600" b="0" strike="noStrike" spc="-1" dirty="0">
                        <a:latin typeface="Arial"/>
                      </a:endParaRPr>
                    </a:p>
                    <a:p>
                      <a:pPr>
                        <a:lnSpc>
                          <a:spcPct val="100000"/>
                        </a:lnSpc>
                        <a:buNone/>
                      </a:pPr>
                      <a:r>
                        <a:rPr lang="en-GB" sz="1600" b="1" strike="noStrike" spc="-1" dirty="0" err="1">
                          <a:solidFill>
                            <a:srgbClr val="FFFFFF"/>
                          </a:solidFill>
                          <a:latin typeface="Times New Roman"/>
                        </a:rPr>
                        <a:t>YoP</a:t>
                      </a:r>
                      <a:r>
                        <a:rPr lang="en-GB" sz="1600" b="1" strike="noStrike" spc="-1" dirty="0">
                          <a:solidFill>
                            <a:srgbClr val="FFFFFF"/>
                          </a:solidFill>
                          <a:latin typeface="Times New Roman"/>
                        </a:rPr>
                        <a:t> : </a:t>
                      </a:r>
                      <a:r>
                        <a:rPr lang="en-GB" sz="1600" b="0" strike="noStrike" spc="-1" dirty="0">
                          <a:solidFill>
                            <a:srgbClr val="FFFFFF"/>
                          </a:solidFill>
                          <a:latin typeface="Times New Roman"/>
                        </a:rPr>
                        <a:t> 2017</a:t>
                      </a:r>
                      <a:endParaRPr lang="en-IN" sz="16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a:lnSpc>
                          <a:spcPct val="100000"/>
                        </a:lnSpc>
                        <a:buNone/>
                      </a:pP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Faster R-CNN addresses object detection in two steps. First, a newly introduced Region Proposal Network (RPN) scans the image using convolutional layers to pinpoint likely object locations. This RPN shares these layers with the second stage, a Fast R-CNN detector. The detector takes the RPN's suggestions and refines them, predicting the class of each object and its precise bounding box. This two-stage approach, combined with shared convolutional features, allows Faster R-CNN to achieve faster object detection with good accuracy.</a:t>
                      </a:r>
                      <a:endParaRPr lang="en-IN" sz="1600" b="0" strike="noStrike" spc="-1" dirty="0">
                        <a:solidFill>
                          <a:schemeClr val="bg1"/>
                        </a:solidFill>
                        <a:latin typeface="Times New Roman" panose="02020603050405020304" pitchFamily="18" charset="0"/>
                        <a:cs typeface="Times New Roman" panose="02020603050405020304" pitchFamily="18"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750" indent="-285750" algn="l">
                        <a:buFont typeface="Wingdings" panose="05000000000000000000" pitchFamily="2" charset="2"/>
                        <a:buChar char="q"/>
                      </a:pPr>
                      <a:r>
                        <a:rPr lang="en-US" sz="1600" b="1" i="0" kern="1200" dirty="0">
                          <a:solidFill>
                            <a:schemeClr val="bg1"/>
                          </a:solidFill>
                          <a:effectLst/>
                          <a:latin typeface="Times New Roman" panose="02020603050405020304" pitchFamily="18" charset="0"/>
                          <a:ea typeface="+mn-ea"/>
                          <a:cs typeface="Times New Roman" panose="02020603050405020304" pitchFamily="18" charset="0"/>
                        </a:rPr>
                        <a:t>Faster object detection:</a:t>
                      </a: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 By introducing the RPN, Faster R-CNN significantly improves detection speed.</a:t>
                      </a:r>
                    </a:p>
                    <a:p>
                      <a:pPr marL="285750" indent="-285750" algn="l">
                        <a:buFont typeface="Wingdings" panose="05000000000000000000" pitchFamily="2" charset="2"/>
                        <a:buChar char="q"/>
                      </a:pPr>
                      <a:r>
                        <a:rPr lang="en-US" sz="1600" b="1" i="0" kern="1200" dirty="0">
                          <a:solidFill>
                            <a:schemeClr val="bg1"/>
                          </a:solidFill>
                          <a:effectLst/>
                          <a:latin typeface="Times New Roman" panose="02020603050405020304" pitchFamily="18" charset="0"/>
                          <a:ea typeface="+mn-ea"/>
                          <a:cs typeface="Times New Roman" panose="02020603050405020304" pitchFamily="18" charset="0"/>
                        </a:rPr>
                        <a:t>Maintained accuracy:</a:t>
                      </a: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 Faster R-CNN achieves high accuracy in object detection tasks.</a:t>
                      </a:r>
                    </a:p>
                    <a:p>
                      <a:pPr marL="285750" indent="-285750" algn="l">
                        <a:buFont typeface="Wingdings" panose="05000000000000000000" pitchFamily="2" charset="2"/>
                        <a:buChar char="q"/>
                      </a:pPr>
                      <a:r>
                        <a:rPr lang="en-US" sz="1600" b="1" i="0" kern="1200" dirty="0">
                          <a:solidFill>
                            <a:schemeClr val="bg1"/>
                          </a:solidFill>
                          <a:effectLst/>
                          <a:latin typeface="Times New Roman" panose="02020603050405020304" pitchFamily="18" charset="0"/>
                          <a:ea typeface="+mn-ea"/>
                          <a:cs typeface="Times New Roman" panose="02020603050405020304" pitchFamily="18" charset="0"/>
                        </a:rPr>
                        <a:t>Shared convolutional features:</a:t>
                      </a: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 Sharing convolutional features between the RPN and Fast R-CNN detector improves efficiency by reducing computational cost.</a:t>
                      </a:r>
                    </a:p>
                    <a:p>
                      <a:pPr>
                        <a:lnSpc>
                          <a:spcPct val="100000"/>
                        </a:lnSpc>
                        <a:buNone/>
                      </a:pPr>
                      <a:endParaRPr lang="en-IN" sz="16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750" indent="-285750">
                        <a:buFont typeface="Wingdings" panose="05000000000000000000" pitchFamily="2" charset="2"/>
                        <a:buChar char="q"/>
                      </a:pPr>
                      <a:r>
                        <a:rPr lang="en-US" sz="1600" b="1" i="0" kern="1200" dirty="0">
                          <a:solidFill>
                            <a:schemeClr val="bg1"/>
                          </a:solidFill>
                          <a:effectLst/>
                          <a:latin typeface="Times New Roman" panose="02020603050405020304" pitchFamily="18" charset="0"/>
                          <a:ea typeface="+mn-ea"/>
                          <a:cs typeface="Times New Roman" panose="02020603050405020304" pitchFamily="18" charset="0"/>
                        </a:rPr>
                        <a:t>Computational complexity:</a:t>
                      </a: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 Faster R-CNN can be computationally expensive due to its two-stage architecture.</a:t>
                      </a:r>
                    </a:p>
                    <a:p>
                      <a:pPr marL="285750" indent="-285750">
                        <a:buFont typeface="Wingdings" panose="05000000000000000000" pitchFamily="2" charset="2"/>
                        <a:buChar char="q"/>
                      </a:pPr>
                      <a:r>
                        <a:rPr lang="en-US" sz="1600" b="1" i="0" kern="1200" dirty="0">
                          <a:solidFill>
                            <a:schemeClr val="bg1"/>
                          </a:solidFill>
                          <a:effectLst/>
                          <a:latin typeface="Times New Roman" panose="02020603050405020304" pitchFamily="18" charset="0"/>
                          <a:ea typeface="+mn-ea"/>
                          <a:cs typeface="Times New Roman" panose="02020603050405020304" pitchFamily="18" charset="0"/>
                        </a:rPr>
                        <a:t>Potential for correlated samples:</a:t>
                      </a: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 Training can be slower due to all RPN anchors within a mini-batch being extracted from the same image, leading to correlated features.</a:t>
                      </a:r>
                    </a:p>
                    <a:p>
                      <a:pPr marL="285750" indent="-285750">
                        <a:buFont typeface="Wingdings" panose="05000000000000000000" pitchFamily="2" charset="2"/>
                        <a:buChar char="q"/>
                      </a:pPr>
                      <a:r>
                        <a:rPr lang="en-US" sz="1600" b="1" i="0" kern="1200" dirty="0">
                          <a:solidFill>
                            <a:schemeClr val="bg1"/>
                          </a:solidFill>
                          <a:effectLst/>
                          <a:latin typeface="Times New Roman" panose="02020603050405020304" pitchFamily="18" charset="0"/>
                          <a:ea typeface="+mn-ea"/>
                          <a:cs typeface="Times New Roman" panose="02020603050405020304" pitchFamily="18" charset="0"/>
                        </a:rPr>
                        <a:t>Limited to general object detection:</a:t>
                      </a: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 Faster R-CNN might not handle specific challenges like object segmentation or pose estimation.</a:t>
                      </a:r>
                      <a:endParaRPr lang="en-IN" sz="16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extLst>
                  <a:ext uri="{0D108BD9-81ED-4DB2-BD59-A6C34878D82A}">
                    <a16:rowId xmlns:a16="http://schemas.microsoft.com/office/drawing/2014/main" val="10001"/>
                  </a:ext>
                </a:extLst>
              </a:tr>
            </a:tbl>
          </a:graphicData>
        </a:graphic>
      </p:graphicFrame>
      <p:sp>
        <p:nvSpPr>
          <p:cNvPr id="3" name="PlaceHolder 2"/>
          <p:cNvSpPr>
            <a:spLocks noGrp="1"/>
          </p:cNvSpPr>
          <p:nvPr>
            <p:ph type="sldNum" idx="6"/>
          </p:nvPr>
        </p:nvSpPr>
        <p:spPr/>
        <p:txBody>
          <a:bodyPr/>
          <a:lstStyle/>
          <a:p>
            <a:fld id="{10DBB89D-8B95-4068-815E-0DDBC966A5CD}" type="slidenum">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laceHolder 1"/>
          <p:cNvSpPr>
            <a:spLocks noGrp="1"/>
          </p:cNvSpPr>
          <p:nvPr>
            <p:ph type="title" idx="4294967295"/>
          </p:nvPr>
        </p:nvSpPr>
        <p:spPr>
          <a:xfrm>
            <a:off x="646200" y="452880"/>
            <a:ext cx="9404280" cy="1400040"/>
          </a:xfrm>
          <a:prstGeom prst="rect">
            <a:avLst/>
          </a:prstGeom>
          <a:noFill/>
          <a:ln w="0">
            <a:noFill/>
          </a:ln>
        </p:spPr>
        <p:txBody>
          <a:bodyPr anchor="t">
            <a:noAutofit/>
          </a:bodyPr>
          <a:lstStyle/>
          <a:p>
            <a:pPr>
              <a:lnSpc>
                <a:spcPct val="100000"/>
              </a:lnSpc>
              <a:buNone/>
            </a:pPr>
            <a:r>
              <a:rPr lang="en-US" sz="3600" b="1" strike="noStrike" spc="-1">
                <a:solidFill>
                  <a:srgbClr val="EBEBEB"/>
                </a:solidFill>
                <a:latin typeface="Century Gothic"/>
              </a:rPr>
              <a:t>LITERATURE SURVEY</a:t>
            </a:r>
            <a:endParaRPr lang="en-US" sz="3600" b="0" strike="noStrike" spc="-1">
              <a:solidFill>
                <a:srgbClr val="FFFFFF"/>
              </a:solidFill>
              <a:latin typeface="Century Gothic"/>
            </a:endParaRPr>
          </a:p>
        </p:txBody>
      </p:sp>
      <p:sp>
        <p:nvSpPr>
          <p:cNvPr id="139" name="TextBox 11"/>
          <p:cNvSpPr/>
          <p:nvPr/>
        </p:nvSpPr>
        <p:spPr>
          <a:xfrm>
            <a:off x="435600" y="1188360"/>
            <a:ext cx="3029400" cy="3654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buNone/>
            </a:pPr>
            <a:r>
              <a:rPr lang="en-GB" sz="1800" b="0" strike="noStrike" spc="-1">
                <a:solidFill>
                  <a:srgbClr val="FFFFFF"/>
                </a:solidFill>
                <a:latin typeface="Century Gothic"/>
              </a:rPr>
              <a:t>PAPER - 3</a:t>
            </a:r>
            <a:endParaRPr lang="en-IN" sz="1800" b="0" strike="noStrike" spc="-1">
              <a:latin typeface="Arial"/>
            </a:endParaRPr>
          </a:p>
        </p:txBody>
      </p:sp>
      <p:graphicFrame>
        <p:nvGraphicFramePr>
          <p:cNvPr id="140" name="Content Placeholder 25"/>
          <p:cNvGraphicFramePr/>
          <p:nvPr>
            <p:extLst>
              <p:ext uri="{D42A27DB-BD31-4B8C-83A1-F6EECF244321}">
                <p14:modId xmlns:p14="http://schemas.microsoft.com/office/powerpoint/2010/main" val="620336912"/>
              </p:ext>
            </p:extLst>
          </p:nvPr>
        </p:nvGraphicFramePr>
        <p:xfrm>
          <a:off x="644760" y="1652400"/>
          <a:ext cx="10670400" cy="5141640"/>
        </p:xfrm>
        <a:graphic>
          <a:graphicData uri="http://schemas.openxmlformats.org/drawingml/2006/table">
            <a:tbl>
              <a:tblPr/>
              <a:tblGrid>
                <a:gridCol w="2657160">
                  <a:extLst>
                    <a:ext uri="{9D8B030D-6E8A-4147-A177-3AD203B41FA5}">
                      <a16:colId xmlns:a16="http://schemas.microsoft.com/office/drawing/2014/main" val="20000"/>
                    </a:ext>
                  </a:extLst>
                </a:gridCol>
                <a:gridCol w="2678040">
                  <a:extLst>
                    <a:ext uri="{9D8B030D-6E8A-4147-A177-3AD203B41FA5}">
                      <a16:colId xmlns:a16="http://schemas.microsoft.com/office/drawing/2014/main" val="20001"/>
                    </a:ext>
                  </a:extLst>
                </a:gridCol>
                <a:gridCol w="2667600">
                  <a:extLst>
                    <a:ext uri="{9D8B030D-6E8A-4147-A177-3AD203B41FA5}">
                      <a16:colId xmlns:a16="http://schemas.microsoft.com/office/drawing/2014/main" val="20002"/>
                    </a:ext>
                  </a:extLst>
                </a:gridCol>
                <a:gridCol w="2667600">
                  <a:extLst>
                    <a:ext uri="{9D8B030D-6E8A-4147-A177-3AD203B41FA5}">
                      <a16:colId xmlns:a16="http://schemas.microsoft.com/office/drawing/2014/main" val="20003"/>
                    </a:ext>
                  </a:extLst>
                </a:gridCol>
              </a:tblGrid>
              <a:tr h="417240">
                <a:tc>
                  <a:txBody>
                    <a:bodyPr/>
                    <a:lstStyle/>
                    <a:p>
                      <a:pPr algn="ctr">
                        <a:lnSpc>
                          <a:spcPct val="100000"/>
                        </a:lnSpc>
                        <a:buNone/>
                      </a:pPr>
                      <a:r>
                        <a:rPr lang="en-GB" sz="1800" b="1" strike="noStrike" spc="-1">
                          <a:solidFill>
                            <a:srgbClr val="FFFFFF"/>
                          </a:solidFill>
                          <a:latin typeface="Century Gothic"/>
                        </a:rPr>
                        <a:t>PAPER  DETAILS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METHODOLOGY</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ADVANTAGES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DISADVANTAGES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extLst>
                  <a:ext uri="{0D108BD9-81ED-4DB2-BD59-A6C34878D82A}">
                    <a16:rowId xmlns:a16="http://schemas.microsoft.com/office/drawing/2014/main" val="10000"/>
                  </a:ext>
                </a:extLst>
              </a:tr>
              <a:tr h="4472280">
                <a:tc>
                  <a:txBody>
                    <a:bodyPr/>
                    <a:lstStyle/>
                    <a:p>
                      <a:pPr>
                        <a:lnSpc>
                          <a:spcPct val="100000"/>
                        </a:lnSpc>
                        <a:buNone/>
                      </a:pPr>
                      <a:r>
                        <a:rPr lang="en-GB" sz="1600" b="1" strike="noStrike" spc="-1" dirty="0">
                          <a:solidFill>
                            <a:srgbClr val="FFFFFF"/>
                          </a:solidFill>
                          <a:latin typeface="Times New Roman"/>
                        </a:rPr>
                        <a:t>Title: </a:t>
                      </a:r>
                      <a:r>
                        <a:rPr lang="en-US" sz="1600" b="0" strike="noStrike" spc="-1" dirty="0">
                          <a:solidFill>
                            <a:srgbClr val="FFFFFF"/>
                          </a:solidFill>
                          <a:latin typeface="Times New Roman"/>
                        </a:rPr>
                        <a:t>One Voice is All You Need: A One-Shot Approach to Recognize Your Voice</a:t>
                      </a:r>
                      <a:br>
                        <a:rPr sz="1600" dirty="0"/>
                      </a:br>
                      <a:br>
                        <a:rPr sz="1600" dirty="0"/>
                      </a:br>
                      <a:r>
                        <a:rPr lang="en-GB" sz="1600" b="1" strike="noStrike" spc="-1" dirty="0">
                          <a:solidFill>
                            <a:srgbClr val="FFFFFF"/>
                          </a:solidFill>
                          <a:latin typeface="Times New Roman"/>
                        </a:rPr>
                        <a:t>Author:</a:t>
                      </a:r>
                      <a:r>
                        <a:rPr lang="en-GB" sz="1600" b="0" strike="noStrike" spc="-1" dirty="0">
                          <a:solidFill>
                            <a:srgbClr val="FFFFFF"/>
                          </a:solidFill>
                          <a:latin typeface="Times New Roman"/>
                        </a:rPr>
                        <a:t> </a:t>
                      </a:r>
                      <a:r>
                        <a:rPr lang="en-GB" sz="1600" b="0" strike="noStrike" spc="-1" dirty="0" err="1">
                          <a:solidFill>
                            <a:srgbClr val="FFFFFF"/>
                          </a:solidFill>
                          <a:latin typeface="Times New Roman"/>
                        </a:rPr>
                        <a:t>Priata</a:t>
                      </a:r>
                      <a:r>
                        <a:rPr lang="en-GB" sz="1600" b="0" strike="noStrike" spc="-1" dirty="0">
                          <a:solidFill>
                            <a:srgbClr val="FFFFFF"/>
                          </a:solidFill>
                          <a:latin typeface="Times New Roman"/>
                        </a:rPr>
                        <a:t> </a:t>
                      </a:r>
                      <a:r>
                        <a:rPr lang="en-GB" sz="1600" b="0" strike="noStrike" spc="-1" dirty="0" err="1">
                          <a:solidFill>
                            <a:srgbClr val="FFFFFF"/>
                          </a:solidFill>
                          <a:latin typeface="Times New Roman"/>
                        </a:rPr>
                        <a:t>Nowshin</a:t>
                      </a:r>
                      <a:br>
                        <a:rPr sz="1600" dirty="0"/>
                      </a:br>
                      <a:br>
                        <a:rPr sz="1600" dirty="0"/>
                      </a:br>
                      <a:r>
                        <a:rPr lang="en-GB" sz="1600" b="1" strike="noStrike" spc="-1" dirty="0">
                          <a:solidFill>
                            <a:srgbClr val="FFFFFF"/>
                          </a:solidFill>
                          <a:latin typeface="Times New Roman"/>
                        </a:rPr>
                        <a:t>Type:</a:t>
                      </a:r>
                      <a:r>
                        <a:rPr lang="en-GB" sz="1600" b="0" strike="noStrike" spc="-1" dirty="0">
                          <a:solidFill>
                            <a:srgbClr val="FFFFFF"/>
                          </a:solidFill>
                          <a:latin typeface="Times New Roman"/>
                        </a:rPr>
                        <a:t> Conference</a:t>
                      </a:r>
                      <a:endParaRPr lang="en-IN" sz="1600" b="0" strike="noStrike" spc="-1" dirty="0">
                        <a:latin typeface="Arial"/>
                      </a:endParaRPr>
                    </a:p>
                    <a:p>
                      <a:pPr>
                        <a:lnSpc>
                          <a:spcPct val="100000"/>
                        </a:lnSpc>
                        <a:buNone/>
                      </a:pPr>
                      <a:endParaRPr lang="en-IN" sz="1600" b="0" strike="noStrike" spc="-1" dirty="0">
                        <a:latin typeface="Arial"/>
                      </a:endParaRPr>
                    </a:p>
                    <a:p>
                      <a:pPr>
                        <a:lnSpc>
                          <a:spcPct val="100000"/>
                        </a:lnSpc>
                        <a:buNone/>
                        <a:tabLst>
                          <a:tab pos="0" algn="l"/>
                        </a:tabLst>
                      </a:pPr>
                      <a:r>
                        <a:rPr lang="en-GB" sz="1600" b="1" strike="noStrike" spc="-1" dirty="0">
                          <a:solidFill>
                            <a:srgbClr val="FFFFFF"/>
                          </a:solidFill>
                          <a:latin typeface="Times New Roman"/>
                        </a:rPr>
                        <a:t>Name of the Conference: </a:t>
                      </a:r>
                      <a:r>
                        <a:rPr lang="en-US" sz="1600" b="0" strike="noStrike" spc="-1" dirty="0">
                          <a:solidFill>
                            <a:srgbClr val="FFFFFF"/>
                          </a:solidFill>
                          <a:latin typeface="Times New Roman"/>
                        </a:rPr>
                        <a:t>2022 7th International Conference on Data Science and Machine Learning Applications (CDMA)</a:t>
                      </a:r>
                    </a:p>
                    <a:p>
                      <a:pPr>
                        <a:lnSpc>
                          <a:spcPct val="100000"/>
                        </a:lnSpc>
                        <a:buNone/>
                        <a:tabLst>
                          <a:tab pos="0" algn="l"/>
                        </a:tabLst>
                      </a:pPr>
                      <a:endParaRPr lang="en-IN" sz="1600" b="0" strike="noStrike" spc="-1" dirty="0">
                        <a:latin typeface="Arial"/>
                      </a:endParaRPr>
                    </a:p>
                    <a:p>
                      <a:pPr>
                        <a:lnSpc>
                          <a:spcPct val="100000"/>
                        </a:lnSpc>
                        <a:buNone/>
                        <a:tabLst>
                          <a:tab pos="0" algn="l"/>
                        </a:tabLst>
                      </a:pPr>
                      <a:r>
                        <a:rPr lang="en-GB" sz="1600" b="1" strike="noStrike" spc="-1" dirty="0" err="1">
                          <a:solidFill>
                            <a:srgbClr val="FFFFFF"/>
                          </a:solidFill>
                          <a:latin typeface="Times New Roman"/>
                        </a:rPr>
                        <a:t>YoP</a:t>
                      </a:r>
                      <a:r>
                        <a:rPr lang="en-GB" sz="1600" b="1" strike="noStrike" spc="-1" dirty="0">
                          <a:solidFill>
                            <a:srgbClr val="FFFFFF"/>
                          </a:solidFill>
                          <a:latin typeface="Times New Roman"/>
                        </a:rPr>
                        <a:t>: </a:t>
                      </a:r>
                      <a:r>
                        <a:rPr lang="en-GB" sz="1600" b="0" strike="noStrike" spc="-1" dirty="0">
                          <a:solidFill>
                            <a:srgbClr val="FFFFFF"/>
                          </a:solidFill>
                          <a:latin typeface="Times New Roman"/>
                        </a:rPr>
                        <a:t>2022</a:t>
                      </a:r>
                      <a:endParaRPr lang="en-IN" sz="16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a:lnSpc>
                          <a:spcPct val="100000"/>
                        </a:lnSpc>
                        <a:buNone/>
                      </a:pP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The paper proposes a method for speaker recognition using a one-shot learning approach with a Siamese neural network architecture. One-shot learning allows the model to be trained on a single sample per speaker. The Siamese network compares two audio inputs to determine how similar they are. The model is trained using a triplet loss function, which ensures that the distance between similar speakers in the embedding space is smaller than the distance between dissimilar speakers.</a:t>
                      </a:r>
                      <a:endParaRPr lang="en-IN" sz="1600" b="0" strike="noStrike" spc="-1" dirty="0">
                        <a:solidFill>
                          <a:schemeClr val="bg1"/>
                        </a:solidFill>
                        <a:latin typeface="Times New Roman" panose="02020603050405020304" pitchFamily="18" charset="0"/>
                        <a:cs typeface="Times New Roman" panose="02020603050405020304" pitchFamily="18"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840" indent="-285840">
                        <a:lnSpc>
                          <a:spcPct val="100000"/>
                        </a:lnSpc>
                        <a:buClr>
                          <a:srgbClr val="FFFFFF"/>
                        </a:buClr>
                        <a:buFont typeface="Wingdings" charset="2"/>
                        <a:buChar char=""/>
                      </a:pPr>
                      <a:r>
                        <a:rPr lang="en-US" sz="1600" b="1" strike="noStrike" spc="-1" dirty="0">
                          <a:solidFill>
                            <a:schemeClr val="bg1"/>
                          </a:solidFill>
                          <a:latin typeface="Times New Roman" panose="02020603050405020304" pitchFamily="18" charset="0"/>
                          <a:cs typeface="Times New Roman" panose="02020603050405020304" pitchFamily="18" charset="0"/>
                        </a:rPr>
                        <a:t>Reduced Training Data: </a:t>
                      </a:r>
                      <a:r>
                        <a:rPr lang="en-US" sz="1600" b="0" strike="noStrike" spc="-1" dirty="0">
                          <a:solidFill>
                            <a:schemeClr val="bg1"/>
                          </a:solidFill>
                          <a:latin typeface="Times New Roman" panose="02020603050405020304" pitchFamily="18" charset="0"/>
                          <a:cs typeface="Times New Roman" panose="02020603050405020304" pitchFamily="18" charset="0"/>
                        </a:rPr>
                        <a:t>Requires only one voice sample per speaker for training, making it efficient for scenarios with limited data.</a:t>
                      </a:r>
                    </a:p>
                    <a:p>
                      <a:pPr marL="285840" indent="-285840">
                        <a:lnSpc>
                          <a:spcPct val="100000"/>
                        </a:lnSpc>
                        <a:buClr>
                          <a:srgbClr val="FFFFFF"/>
                        </a:buClr>
                        <a:buFont typeface="Wingdings" charset="2"/>
                        <a:buChar char=""/>
                      </a:pPr>
                      <a:r>
                        <a:rPr lang="en-US" sz="1600" b="1" strike="noStrike" spc="-1" dirty="0">
                          <a:solidFill>
                            <a:schemeClr val="bg1"/>
                          </a:solidFill>
                          <a:latin typeface="Times New Roman" panose="02020603050405020304" pitchFamily="18" charset="0"/>
                          <a:cs typeface="Times New Roman" panose="02020603050405020304" pitchFamily="18" charset="0"/>
                        </a:rPr>
                        <a:t>Simplicity: </a:t>
                      </a:r>
                      <a:r>
                        <a:rPr lang="en-US" sz="1600" b="0" strike="noStrike" spc="-1" dirty="0">
                          <a:solidFill>
                            <a:schemeClr val="bg1"/>
                          </a:solidFill>
                          <a:latin typeface="Times New Roman" panose="02020603050405020304" pitchFamily="18" charset="0"/>
                          <a:cs typeface="Times New Roman" panose="02020603050405020304" pitchFamily="18" charset="0"/>
                        </a:rPr>
                        <a:t>One-shot learning approach simplifies the training process compared to traditional methods.</a:t>
                      </a:r>
                    </a:p>
                    <a:p>
                      <a:pPr marL="285840" indent="-285840">
                        <a:lnSpc>
                          <a:spcPct val="100000"/>
                        </a:lnSpc>
                        <a:buClr>
                          <a:srgbClr val="FFFFFF"/>
                        </a:buClr>
                        <a:buFont typeface="Wingdings" charset="2"/>
                        <a:buChar char=""/>
                      </a:pPr>
                      <a:r>
                        <a:rPr lang="en-US" sz="1600" b="1" strike="noStrike" spc="-1" dirty="0">
                          <a:solidFill>
                            <a:schemeClr val="bg1"/>
                          </a:solidFill>
                          <a:latin typeface="Times New Roman" panose="02020603050405020304" pitchFamily="18" charset="0"/>
                          <a:cs typeface="Times New Roman" panose="02020603050405020304" pitchFamily="18" charset="0"/>
                        </a:rPr>
                        <a:t>Security Potential: </a:t>
                      </a:r>
                      <a:r>
                        <a:rPr lang="en-US" sz="1600" b="0" strike="noStrike" spc="-1" dirty="0">
                          <a:solidFill>
                            <a:schemeClr val="bg1"/>
                          </a:solidFill>
                          <a:latin typeface="Times New Roman" panose="02020603050405020304" pitchFamily="18" charset="0"/>
                          <a:cs typeface="Times New Roman" panose="02020603050405020304" pitchFamily="18" charset="0"/>
                        </a:rPr>
                        <a:t>Could be useful for speaker identification in security applications.</a:t>
                      </a:r>
                      <a:endParaRPr lang="en-IN" sz="1600" b="0" strike="noStrike" spc="-1" dirty="0">
                        <a:solidFill>
                          <a:schemeClr val="bg1"/>
                        </a:solidFill>
                        <a:latin typeface="Times New Roman" panose="02020603050405020304" pitchFamily="18" charset="0"/>
                        <a:cs typeface="Times New Roman" panose="02020603050405020304" pitchFamily="18"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750" indent="-285750">
                        <a:buFont typeface="Wingdings" panose="05000000000000000000" pitchFamily="2" charset="2"/>
                        <a:buChar char="q"/>
                      </a:pPr>
                      <a:r>
                        <a:rPr lang="en-US" sz="1600" b="1" i="0" kern="1200" dirty="0">
                          <a:solidFill>
                            <a:schemeClr val="bg1"/>
                          </a:solidFill>
                          <a:effectLst/>
                          <a:latin typeface="Times New Roman" panose="02020603050405020304" pitchFamily="18" charset="0"/>
                          <a:ea typeface="+mn-ea"/>
                          <a:cs typeface="Times New Roman" panose="02020603050405020304" pitchFamily="18" charset="0"/>
                        </a:rPr>
                        <a:t>Limited Testing:</a:t>
                      </a: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 The paper might not discuss extensive testing on various datasets or noise conditions.</a:t>
                      </a:r>
                    </a:p>
                    <a:p>
                      <a:pPr marL="285750" indent="-285750">
                        <a:buFont typeface="Wingdings" panose="05000000000000000000" pitchFamily="2" charset="2"/>
                        <a:buChar char="q"/>
                      </a:pPr>
                      <a:r>
                        <a:rPr lang="en-US" sz="1600" b="1" i="0" kern="1200" dirty="0">
                          <a:solidFill>
                            <a:schemeClr val="bg1"/>
                          </a:solidFill>
                          <a:effectLst/>
                          <a:latin typeface="Times New Roman" panose="02020603050405020304" pitchFamily="18" charset="0"/>
                          <a:ea typeface="+mn-ea"/>
                          <a:cs typeface="Times New Roman" panose="02020603050405020304" pitchFamily="18" charset="0"/>
                        </a:rPr>
                        <a:t>Accuracy Needs Evaluation:</a:t>
                      </a: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 The one-shot approach might lead to lower accuracy compared to traditional methods with more training data.</a:t>
                      </a:r>
                    </a:p>
                    <a:p>
                      <a:pPr marL="285750" indent="-285750">
                        <a:buFont typeface="Wingdings" panose="05000000000000000000" pitchFamily="2" charset="2"/>
                        <a:buChar char="q"/>
                      </a:pPr>
                      <a:r>
                        <a:rPr lang="en-US" sz="1600" b="1" i="0" kern="1200" dirty="0">
                          <a:solidFill>
                            <a:schemeClr val="bg1"/>
                          </a:solidFill>
                          <a:effectLst/>
                          <a:latin typeface="Times New Roman" panose="02020603050405020304" pitchFamily="18" charset="0"/>
                          <a:ea typeface="+mn-ea"/>
                          <a:cs typeface="Times New Roman" panose="02020603050405020304" pitchFamily="18" charset="0"/>
                        </a:rPr>
                        <a:t>Novelty Relies on Further Research:</a:t>
                      </a: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 While the concept is interesting, further research is needed to confirm its effectiveness in real-world applications.</a:t>
                      </a: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extLst>
                  <a:ext uri="{0D108BD9-81ED-4DB2-BD59-A6C34878D82A}">
                    <a16:rowId xmlns:a16="http://schemas.microsoft.com/office/drawing/2014/main" val="10001"/>
                  </a:ext>
                </a:extLst>
              </a:tr>
            </a:tbl>
          </a:graphicData>
        </a:graphic>
      </p:graphicFrame>
      <p:sp>
        <p:nvSpPr>
          <p:cNvPr id="3" name="PlaceHolder 2"/>
          <p:cNvSpPr>
            <a:spLocks noGrp="1"/>
          </p:cNvSpPr>
          <p:nvPr>
            <p:ph type="sldNum" idx="6"/>
          </p:nvPr>
        </p:nvSpPr>
        <p:spPr/>
        <p:txBody>
          <a:bodyPr/>
          <a:lstStyle/>
          <a:p>
            <a:fld id="{BF96ED7D-07D7-4030-9907-B0A62C89DCC5}" type="slidenum">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PlaceHolder 1"/>
          <p:cNvSpPr>
            <a:spLocks noGrp="1"/>
          </p:cNvSpPr>
          <p:nvPr>
            <p:ph type="title" idx="4294967295"/>
          </p:nvPr>
        </p:nvSpPr>
        <p:spPr>
          <a:xfrm>
            <a:off x="646200" y="452880"/>
            <a:ext cx="9404280" cy="1400040"/>
          </a:xfrm>
          <a:prstGeom prst="rect">
            <a:avLst/>
          </a:prstGeom>
          <a:noFill/>
          <a:ln w="0">
            <a:noFill/>
          </a:ln>
        </p:spPr>
        <p:txBody>
          <a:bodyPr anchor="t">
            <a:noAutofit/>
          </a:bodyPr>
          <a:lstStyle/>
          <a:p>
            <a:pPr>
              <a:lnSpc>
                <a:spcPct val="100000"/>
              </a:lnSpc>
              <a:buNone/>
            </a:pPr>
            <a:r>
              <a:rPr lang="en-US" sz="3600" b="1" strike="noStrike" spc="-1">
                <a:solidFill>
                  <a:srgbClr val="EBEBEB"/>
                </a:solidFill>
                <a:latin typeface="Century Gothic"/>
              </a:rPr>
              <a:t>LITERATURE SURVEY</a:t>
            </a:r>
            <a:endParaRPr lang="en-US" sz="3600" b="0" strike="noStrike" spc="-1">
              <a:solidFill>
                <a:srgbClr val="FFFFFF"/>
              </a:solidFill>
              <a:latin typeface="Century Gothic"/>
            </a:endParaRPr>
          </a:p>
        </p:txBody>
      </p:sp>
      <p:sp>
        <p:nvSpPr>
          <p:cNvPr id="142" name="TextBox 11"/>
          <p:cNvSpPr/>
          <p:nvPr/>
        </p:nvSpPr>
        <p:spPr>
          <a:xfrm>
            <a:off x="435600" y="1188360"/>
            <a:ext cx="3029400" cy="3654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buNone/>
            </a:pPr>
            <a:r>
              <a:rPr lang="en-GB" sz="1800" b="0" strike="noStrike" spc="-1">
                <a:solidFill>
                  <a:srgbClr val="FFFFFF"/>
                </a:solidFill>
                <a:latin typeface="Century Gothic"/>
              </a:rPr>
              <a:t>PAPER - 4</a:t>
            </a:r>
            <a:endParaRPr lang="en-IN" sz="1800" b="0" strike="noStrike" spc="-1">
              <a:latin typeface="Arial"/>
            </a:endParaRPr>
          </a:p>
        </p:txBody>
      </p:sp>
      <p:graphicFrame>
        <p:nvGraphicFramePr>
          <p:cNvPr id="143" name="Content Placeholder 25"/>
          <p:cNvGraphicFramePr/>
          <p:nvPr>
            <p:extLst>
              <p:ext uri="{D42A27DB-BD31-4B8C-83A1-F6EECF244321}">
                <p14:modId xmlns:p14="http://schemas.microsoft.com/office/powerpoint/2010/main" val="1491815174"/>
              </p:ext>
            </p:extLst>
          </p:nvPr>
        </p:nvGraphicFramePr>
        <p:xfrm>
          <a:off x="646200" y="1706760"/>
          <a:ext cx="10703520" cy="5174760"/>
        </p:xfrm>
        <a:graphic>
          <a:graphicData uri="http://schemas.openxmlformats.org/drawingml/2006/table">
            <a:tbl>
              <a:tblPr/>
              <a:tblGrid>
                <a:gridCol w="2675880">
                  <a:extLst>
                    <a:ext uri="{9D8B030D-6E8A-4147-A177-3AD203B41FA5}">
                      <a16:colId xmlns:a16="http://schemas.microsoft.com/office/drawing/2014/main" val="20000"/>
                    </a:ext>
                  </a:extLst>
                </a:gridCol>
                <a:gridCol w="2675880">
                  <a:extLst>
                    <a:ext uri="{9D8B030D-6E8A-4147-A177-3AD203B41FA5}">
                      <a16:colId xmlns:a16="http://schemas.microsoft.com/office/drawing/2014/main" val="20001"/>
                    </a:ext>
                  </a:extLst>
                </a:gridCol>
                <a:gridCol w="2675880">
                  <a:extLst>
                    <a:ext uri="{9D8B030D-6E8A-4147-A177-3AD203B41FA5}">
                      <a16:colId xmlns:a16="http://schemas.microsoft.com/office/drawing/2014/main" val="20002"/>
                    </a:ext>
                  </a:extLst>
                </a:gridCol>
                <a:gridCol w="2675880">
                  <a:extLst>
                    <a:ext uri="{9D8B030D-6E8A-4147-A177-3AD203B41FA5}">
                      <a16:colId xmlns:a16="http://schemas.microsoft.com/office/drawing/2014/main" val="20003"/>
                    </a:ext>
                  </a:extLst>
                </a:gridCol>
              </a:tblGrid>
              <a:tr h="450360">
                <a:tc>
                  <a:txBody>
                    <a:bodyPr/>
                    <a:lstStyle/>
                    <a:p>
                      <a:pPr algn="ctr">
                        <a:lnSpc>
                          <a:spcPct val="100000"/>
                        </a:lnSpc>
                        <a:buNone/>
                      </a:pPr>
                      <a:r>
                        <a:rPr lang="en-GB" sz="1800" b="1" strike="noStrike" spc="-1">
                          <a:solidFill>
                            <a:srgbClr val="FFFFFF"/>
                          </a:solidFill>
                          <a:latin typeface="Century Gothic"/>
                        </a:rPr>
                        <a:t>JOURNAL DETAILS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METHODOLOGY</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ADVANTAGES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DISADVANTAGES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extLst>
                  <a:ext uri="{0D108BD9-81ED-4DB2-BD59-A6C34878D82A}">
                    <a16:rowId xmlns:a16="http://schemas.microsoft.com/office/drawing/2014/main" val="10000"/>
                  </a:ext>
                </a:extLst>
              </a:tr>
              <a:tr h="4309200">
                <a:tc>
                  <a:txBody>
                    <a:bodyPr/>
                    <a:lstStyle/>
                    <a:p>
                      <a:pPr>
                        <a:lnSpc>
                          <a:spcPct val="100000"/>
                        </a:lnSpc>
                        <a:buNone/>
                      </a:pPr>
                      <a:r>
                        <a:rPr lang="en-US" sz="1600" b="1" strike="noStrike" spc="-1" dirty="0">
                          <a:solidFill>
                            <a:srgbClr val="FFFFFF"/>
                          </a:solidFill>
                          <a:latin typeface="Times New Roman"/>
                        </a:rPr>
                        <a:t>Title: </a:t>
                      </a:r>
                      <a:r>
                        <a:rPr lang="en-US" sz="1600" b="0" strike="noStrike" spc="-1" dirty="0">
                          <a:solidFill>
                            <a:srgbClr val="FFFFFF"/>
                          </a:solidFill>
                          <a:latin typeface="Times New Roman"/>
                        </a:rPr>
                        <a:t>Crack detection in building walls based on geometric and radiometric point cloud information</a:t>
                      </a:r>
                      <a:r>
                        <a:rPr lang="en-US" sz="1600" b="0" strike="noStrike" spc="-1" dirty="0">
                          <a:solidFill>
                            <a:srgbClr val="000000"/>
                          </a:solidFill>
                          <a:latin typeface="Times New Roman"/>
                        </a:rPr>
                        <a:t>​</a:t>
                      </a:r>
                    </a:p>
                    <a:p>
                      <a:pPr>
                        <a:lnSpc>
                          <a:spcPct val="100000"/>
                        </a:lnSpc>
                        <a:buNone/>
                      </a:pPr>
                      <a:endParaRPr lang="en-IN" sz="1600" b="0" strike="noStrike" spc="-1" dirty="0">
                        <a:latin typeface="Arial"/>
                      </a:endParaRPr>
                    </a:p>
                    <a:p>
                      <a:pPr>
                        <a:lnSpc>
                          <a:spcPct val="100000"/>
                        </a:lnSpc>
                        <a:buNone/>
                      </a:pPr>
                      <a:r>
                        <a:rPr lang="en-US" sz="1600" b="1" strike="noStrike" spc="-1" dirty="0">
                          <a:solidFill>
                            <a:srgbClr val="FFFFFF"/>
                          </a:solidFill>
                          <a:latin typeface="Times New Roman"/>
                        </a:rPr>
                        <a:t>Authors</a:t>
                      </a:r>
                      <a:r>
                        <a:rPr lang="en-US" sz="1600" b="0" strike="noStrike" spc="-1" dirty="0">
                          <a:solidFill>
                            <a:srgbClr val="FFFFFF"/>
                          </a:solidFill>
                          <a:latin typeface="Times New Roman"/>
                        </a:rPr>
                        <a:t>: P </a:t>
                      </a:r>
                      <a:r>
                        <a:rPr lang="en-US" sz="1600" b="0" strike="noStrike" spc="-1" dirty="0" err="1">
                          <a:solidFill>
                            <a:srgbClr val="FFFFFF"/>
                          </a:solidFill>
                          <a:latin typeface="Times New Roman"/>
                        </a:rPr>
                        <a:t>Stałowska</a:t>
                      </a:r>
                      <a:endParaRPr lang="en-US" sz="1600" b="0" strike="noStrike" spc="-1" dirty="0">
                        <a:solidFill>
                          <a:srgbClr val="FFFFFF"/>
                        </a:solidFill>
                        <a:latin typeface="Times New Roman"/>
                      </a:endParaRPr>
                    </a:p>
                    <a:p>
                      <a:pPr>
                        <a:lnSpc>
                          <a:spcPct val="100000"/>
                        </a:lnSpc>
                        <a:buNone/>
                      </a:pPr>
                      <a:r>
                        <a:rPr lang="en-US" sz="1600" b="0" strike="noStrike" spc="-1" dirty="0">
                          <a:solidFill>
                            <a:srgbClr val="000000"/>
                          </a:solidFill>
                          <a:latin typeface="Times New Roman"/>
                        </a:rPr>
                        <a:t>​</a:t>
                      </a:r>
                      <a:endParaRPr lang="en-IN" sz="1600" b="0" strike="noStrike" spc="-1" dirty="0">
                        <a:latin typeface="Arial"/>
                      </a:endParaRPr>
                    </a:p>
                    <a:p>
                      <a:pPr>
                        <a:lnSpc>
                          <a:spcPct val="100000"/>
                        </a:lnSpc>
                        <a:buNone/>
                      </a:pPr>
                      <a:r>
                        <a:rPr lang="en-US" sz="1600" b="1" strike="noStrike" spc="-1" dirty="0">
                          <a:solidFill>
                            <a:srgbClr val="FFFFFF"/>
                          </a:solidFill>
                          <a:latin typeface="Times New Roman"/>
                        </a:rPr>
                        <a:t>Type: </a:t>
                      </a:r>
                      <a:r>
                        <a:rPr lang="en-US" sz="1600" b="0" strike="noStrike" spc="-1" dirty="0">
                          <a:solidFill>
                            <a:srgbClr val="FFFFFF"/>
                          </a:solidFill>
                          <a:latin typeface="Times New Roman"/>
                        </a:rPr>
                        <a:t>Journal</a:t>
                      </a:r>
                      <a:endParaRPr lang="en-IN" sz="1600" b="0" strike="noStrike" spc="-1" dirty="0">
                        <a:latin typeface="Arial"/>
                      </a:endParaRPr>
                    </a:p>
                    <a:p>
                      <a:pPr>
                        <a:lnSpc>
                          <a:spcPct val="100000"/>
                        </a:lnSpc>
                        <a:buNone/>
                      </a:pPr>
                      <a:endParaRPr lang="en-IN" sz="1600" b="0" strike="noStrike" spc="-1" dirty="0">
                        <a:latin typeface="Arial"/>
                      </a:endParaRPr>
                    </a:p>
                    <a:p>
                      <a:pPr>
                        <a:lnSpc>
                          <a:spcPct val="100000"/>
                        </a:lnSpc>
                        <a:buNone/>
                      </a:pPr>
                      <a:r>
                        <a:rPr lang="en-US" sz="1600" b="1" strike="noStrike" spc="-1" dirty="0">
                          <a:solidFill>
                            <a:srgbClr val="FFFFFF"/>
                          </a:solidFill>
                          <a:latin typeface="Times New Roman"/>
                        </a:rPr>
                        <a:t>Name of the Journal:  </a:t>
                      </a:r>
                      <a:r>
                        <a:rPr lang="en-US" sz="1600" b="0" strike="noStrike" spc="-1" dirty="0">
                          <a:solidFill>
                            <a:srgbClr val="FFFFFF"/>
                          </a:solidFill>
                          <a:latin typeface="Times New Roman"/>
                        </a:rPr>
                        <a:t>Automation in Construction</a:t>
                      </a:r>
                      <a:r>
                        <a:rPr lang="en-US" sz="1600" b="0" strike="noStrike" spc="-1" dirty="0">
                          <a:solidFill>
                            <a:srgbClr val="000000"/>
                          </a:solidFill>
                          <a:latin typeface="Times New Roman"/>
                        </a:rPr>
                        <a:t>​</a:t>
                      </a:r>
                    </a:p>
                    <a:p>
                      <a:pPr>
                        <a:lnSpc>
                          <a:spcPct val="100000"/>
                        </a:lnSpc>
                        <a:buNone/>
                      </a:pPr>
                      <a:endParaRPr lang="en-IN" sz="1600" b="0" strike="noStrike" spc="-1" dirty="0">
                        <a:latin typeface="Arial"/>
                      </a:endParaRPr>
                    </a:p>
                    <a:p>
                      <a:pPr>
                        <a:lnSpc>
                          <a:spcPct val="100000"/>
                        </a:lnSpc>
                        <a:buNone/>
                      </a:pPr>
                      <a:r>
                        <a:rPr lang="en-US" sz="1600" b="1" strike="noStrike" spc="-1" dirty="0" err="1">
                          <a:solidFill>
                            <a:srgbClr val="FFFFFF"/>
                          </a:solidFill>
                          <a:latin typeface="Times New Roman"/>
                        </a:rPr>
                        <a:t>YoP</a:t>
                      </a:r>
                      <a:r>
                        <a:rPr lang="en-US" sz="1600" b="1" strike="noStrike" spc="-1" dirty="0">
                          <a:solidFill>
                            <a:srgbClr val="FFFFFF"/>
                          </a:solidFill>
                          <a:latin typeface="Times New Roman"/>
                        </a:rPr>
                        <a:t>: </a:t>
                      </a:r>
                      <a:r>
                        <a:rPr lang="en-US" sz="1600" b="0" strike="noStrike" spc="-1" dirty="0">
                          <a:solidFill>
                            <a:srgbClr val="FFFFFF"/>
                          </a:solidFill>
                          <a:latin typeface="Times New Roman"/>
                        </a:rPr>
                        <a:t>2022</a:t>
                      </a:r>
                      <a:endParaRPr lang="en-IN" sz="16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Times New Roman" panose="02020603050405020304" pitchFamily="18" charset="0"/>
                          <a:ea typeface="+mn-ea"/>
                          <a:cs typeface="Times New Roman" panose="02020603050405020304" pitchFamily="18" charset="0"/>
                        </a:rPr>
                        <a:t>The paper proposes a crack detection method for building walls. They use a 3D laser scanner to capture the wall's surface as a point cloud. Features like roughness and intensity variations are extracted from this data to identify potential cracks. A machine learning algorithm, trained on labeled crack data, then classifies points in the point cloud as crack or non-crack. This approach automates crack detection using both geometric and radiometric information</a:t>
                      </a:r>
                      <a:r>
                        <a:rPr lang="en-US" sz="1800" kern="1200" dirty="0">
                          <a:solidFill>
                            <a:schemeClr val="bg1"/>
                          </a:solidFill>
                          <a:effectLst/>
                          <a:latin typeface="+mn-lt"/>
                          <a:ea typeface="+mn-ea"/>
                          <a:cs typeface="+mn-cs"/>
                        </a:rPr>
                        <a:t>.</a:t>
                      </a:r>
                      <a:endParaRPr lang="en-US" sz="1800" kern="1200" dirty="0">
                        <a:solidFill>
                          <a:schemeClr val="tx1"/>
                        </a:solidFill>
                        <a:effectLst/>
                        <a:latin typeface="+mn-lt"/>
                        <a:ea typeface="+mn-ea"/>
                        <a:cs typeface="+mn-cs"/>
                      </a:endParaRPr>
                    </a:p>
                    <a:p>
                      <a:pPr>
                        <a:lnSpc>
                          <a:spcPct val="100000"/>
                        </a:lnSpc>
                        <a:buNone/>
                      </a:pPr>
                      <a:r>
                        <a:rPr lang="en-US" sz="1600" b="0" strike="noStrike" spc="-1" dirty="0">
                          <a:solidFill>
                            <a:srgbClr val="000000"/>
                          </a:solidFill>
                          <a:latin typeface="Times New Roman"/>
                        </a:rPr>
                        <a:t>​</a:t>
                      </a:r>
                      <a:endParaRPr lang="en-IN" sz="16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750" indent="-285750">
                        <a:lnSpc>
                          <a:spcPct val="100000"/>
                        </a:lnSpc>
                        <a:buFont typeface="Wingdings" panose="05000000000000000000" pitchFamily="2" charset="2"/>
                        <a:buChar char="q"/>
                        <a:tabLst>
                          <a:tab pos="0" algn="l"/>
                        </a:tabLst>
                      </a:pPr>
                      <a:r>
                        <a:rPr lang="en-US" sz="1600" b="1" strike="noStrike" spc="-1" dirty="0">
                          <a:solidFill>
                            <a:schemeClr val="bg1"/>
                          </a:solidFill>
                          <a:latin typeface="Times New Roman"/>
                        </a:rPr>
                        <a:t>Automation: </a:t>
                      </a:r>
                      <a:r>
                        <a:rPr lang="en-US" sz="1600" b="0" strike="noStrike" spc="-1" dirty="0">
                          <a:solidFill>
                            <a:schemeClr val="bg1"/>
                          </a:solidFill>
                          <a:latin typeface="Times New Roman"/>
                        </a:rPr>
                        <a:t>The method automates crack detection, reducing reliance on manual inspection and improving efficiency.</a:t>
                      </a:r>
                    </a:p>
                    <a:p>
                      <a:pPr marL="285750" indent="-285750">
                        <a:lnSpc>
                          <a:spcPct val="100000"/>
                        </a:lnSpc>
                        <a:buFont typeface="Wingdings" panose="05000000000000000000" pitchFamily="2" charset="2"/>
                        <a:buChar char="q"/>
                        <a:tabLst>
                          <a:tab pos="0" algn="l"/>
                        </a:tabLst>
                      </a:pPr>
                      <a:r>
                        <a:rPr lang="en-US" sz="1600" b="1" strike="noStrike" spc="-1" dirty="0">
                          <a:solidFill>
                            <a:schemeClr val="bg1"/>
                          </a:solidFill>
                          <a:latin typeface="Times New Roman"/>
                        </a:rPr>
                        <a:t>Data-driven: </a:t>
                      </a:r>
                      <a:r>
                        <a:rPr lang="en-US" sz="1600" b="0" strike="noStrike" spc="-1" dirty="0">
                          <a:solidFill>
                            <a:schemeClr val="bg1"/>
                          </a:solidFill>
                          <a:latin typeface="Times New Roman"/>
                        </a:rPr>
                        <a:t>Utilizes rich data from 3D laser scanners to capture both geometric and radiometric properties of cracks.</a:t>
                      </a:r>
                    </a:p>
                    <a:p>
                      <a:pPr marL="285750" indent="-285750">
                        <a:lnSpc>
                          <a:spcPct val="100000"/>
                        </a:lnSpc>
                        <a:buFont typeface="Wingdings" panose="05000000000000000000" pitchFamily="2" charset="2"/>
                        <a:buChar char="q"/>
                        <a:tabLst>
                          <a:tab pos="0" algn="l"/>
                        </a:tabLst>
                      </a:pPr>
                      <a:r>
                        <a:rPr lang="en-US" sz="1600" b="1" strike="noStrike" spc="-1" dirty="0">
                          <a:solidFill>
                            <a:schemeClr val="bg1"/>
                          </a:solidFill>
                          <a:latin typeface="Times New Roman"/>
                        </a:rPr>
                        <a:t>Detailed analysis: </a:t>
                      </a:r>
                      <a:r>
                        <a:rPr lang="en-US" sz="1600" b="0" strike="noStrike" spc="-1" dirty="0">
                          <a:solidFill>
                            <a:schemeClr val="bg1"/>
                          </a:solidFill>
                          <a:latin typeface="Times New Roman"/>
                        </a:rPr>
                        <a:t>Extracts multiple features for better crack identification compared to relying on a single feature.​</a:t>
                      </a:r>
                      <a:endParaRPr lang="en-IN" sz="1600" b="0" strike="noStrike" spc="-1" dirty="0">
                        <a:solidFill>
                          <a:schemeClr val="bg1"/>
                        </a:solid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840" indent="-285840">
                        <a:lnSpc>
                          <a:spcPct val="100000"/>
                        </a:lnSpc>
                        <a:buClr>
                          <a:srgbClr val="FFFFFF"/>
                        </a:buClr>
                        <a:buFont typeface="Wingdings" charset="2"/>
                        <a:buChar char=""/>
                      </a:pPr>
                      <a:r>
                        <a:rPr lang="en-US" sz="1600" b="1" strike="noStrike" spc="-1" dirty="0">
                          <a:solidFill>
                            <a:schemeClr val="bg1"/>
                          </a:solidFill>
                          <a:latin typeface="Times New Roman" panose="02020603050405020304" pitchFamily="18" charset="0"/>
                          <a:cs typeface="Times New Roman" panose="02020603050405020304" pitchFamily="18" charset="0"/>
                        </a:rPr>
                        <a:t>Machine learning dependence: </a:t>
                      </a:r>
                      <a:r>
                        <a:rPr lang="en-US" sz="1600" b="0" strike="noStrike" spc="-1" dirty="0">
                          <a:solidFill>
                            <a:schemeClr val="bg1"/>
                          </a:solidFill>
                          <a:latin typeface="Times New Roman" panose="02020603050405020304" pitchFamily="18" charset="0"/>
                          <a:cs typeface="Times New Roman" panose="02020603050405020304" pitchFamily="18" charset="0"/>
                        </a:rPr>
                        <a:t>Relies on a well-trained machine learning algorithm, requiring labeled data for training.</a:t>
                      </a:r>
                    </a:p>
                    <a:p>
                      <a:pPr marL="285840" indent="-285840">
                        <a:lnSpc>
                          <a:spcPct val="100000"/>
                        </a:lnSpc>
                        <a:buClr>
                          <a:srgbClr val="FFFFFF"/>
                        </a:buClr>
                        <a:buFont typeface="Wingdings" charset="2"/>
                        <a:buChar char=""/>
                      </a:pPr>
                      <a:r>
                        <a:rPr lang="en-US" sz="1600" b="1" strike="noStrike" spc="-1" dirty="0">
                          <a:solidFill>
                            <a:schemeClr val="bg1"/>
                          </a:solidFill>
                          <a:latin typeface="Times New Roman" panose="02020603050405020304" pitchFamily="18" charset="0"/>
                          <a:cs typeface="Times New Roman" panose="02020603050405020304" pitchFamily="18" charset="0"/>
                        </a:rPr>
                        <a:t>Scanner limitations: </a:t>
                      </a:r>
                      <a:r>
                        <a:rPr lang="en-US" sz="1600" b="0" strike="noStrike" spc="-1" dirty="0">
                          <a:solidFill>
                            <a:schemeClr val="bg1"/>
                          </a:solidFill>
                          <a:latin typeface="Times New Roman" panose="02020603050405020304" pitchFamily="18" charset="0"/>
                          <a:cs typeface="Times New Roman" panose="02020603050405020304" pitchFamily="18" charset="0"/>
                        </a:rPr>
                        <a:t>Accuracy might be affected by scanner resolution and environmental conditions during data acquisition.</a:t>
                      </a:r>
                    </a:p>
                    <a:p>
                      <a:pPr marL="285840" indent="-285840">
                        <a:lnSpc>
                          <a:spcPct val="100000"/>
                        </a:lnSpc>
                        <a:buClr>
                          <a:srgbClr val="FFFFFF"/>
                        </a:buClr>
                        <a:buFont typeface="Wingdings" charset="2"/>
                        <a:buChar char=""/>
                      </a:pPr>
                      <a:r>
                        <a:rPr lang="en-US" sz="1600" b="1" strike="noStrike" spc="-1" dirty="0">
                          <a:solidFill>
                            <a:schemeClr val="bg1"/>
                          </a:solidFill>
                          <a:latin typeface="Times New Roman" panose="02020603050405020304" pitchFamily="18" charset="0"/>
                          <a:cs typeface="Times New Roman" panose="02020603050405020304" pitchFamily="18" charset="0"/>
                        </a:rPr>
                        <a:t>Potential for misclassification: </a:t>
                      </a:r>
                      <a:r>
                        <a:rPr lang="en-US" sz="1600" b="0" strike="noStrike" spc="-1" dirty="0">
                          <a:solidFill>
                            <a:schemeClr val="bg1"/>
                          </a:solidFill>
                          <a:latin typeface="Times New Roman" panose="02020603050405020304" pitchFamily="18" charset="0"/>
                          <a:cs typeface="Times New Roman" panose="02020603050405020304" pitchFamily="18" charset="0"/>
                        </a:rPr>
                        <a:t>Machine learning algorithms can make mistakes, so some cracks might be missed or misidentified.</a:t>
                      </a:r>
                      <a:endParaRPr lang="en-IN" sz="1600" b="0" strike="noStrike" spc="-1" dirty="0">
                        <a:solidFill>
                          <a:schemeClr val="bg1"/>
                        </a:solidFill>
                        <a:latin typeface="Times New Roman" panose="02020603050405020304" pitchFamily="18" charset="0"/>
                        <a:cs typeface="Times New Roman" panose="02020603050405020304" pitchFamily="18"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extLst>
                  <a:ext uri="{0D108BD9-81ED-4DB2-BD59-A6C34878D82A}">
                    <a16:rowId xmlns:a16="http://schemas.microsoft.com/office/drawing/2014/main" val="10001"/>
                  </a:ext>
                </a:extLst>
              </a:tr>
            </a:tbl>
          </a:graphicData>
        </a:graphic>
      </p:graphicFrame>
      <p:sp>
        <p:nvSpPr>
          <p:cNvPr id="3" name="PlaceHolder 2"/>
          <p:cNvSpPr>
            <a:spLocks noGrp="1"/>
          </p:cNvSpPr>
          <p:nvPr>
            <p:ph type="sldNum" idx="6"/>
          </p:nvPr>
        </p:nvSpPr>
        <p:spPr/>
        <p:txBody>
          <a:bodyPr/>
          <a:lstStyle/>
          <a:p>
            <a:fld id="{5E1CB2F5-22A1-4570-AFDB-0602D3FAFE3F}" type="slidenum">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PlaceHolder 1"/>
          <p:cNvSpPr>
            <a:spLocks noGrp="1"/>
          </p:cNvSpPr>
          <p:nvPr>
            <p:ph type="title" idx="4294967295"/>
          </p:nvPr>
        </p:nvSpPr>
        <p:spPr>
          <a:xfrm>
            <a:off x="646200" y="452880"/>
            <a:ext cx="9404280" cy="1400040"/>
          </a:xfrm>
          <a:prstGeom prst="rect">
            <a:avLst/>
          </a:prstGeom>
          <a:noFill/>
          <a:ln w="0">
            <a:noFill/>
          </a:ln>
        </p:spPr>
        <p:txBody>
          <a:bodyPr anchor="t">
            <a:noAutofit/>
          </a:bodyPr>
          <a:lstStyle/>
          <a:p>
            <a:pPr>
              <a:lnSpc>
                <a:spcPct val="100000"/>
              </a:lnSpc>
              <a:buNone/>
            </a:pPr>
            <a:r>
              <a:rPr lang="en-US" sz="3600" b="1" strike="noStrike" spc="-1">
                <a:solidFill>
                  <a:srgbClr val="EBEBEB"/>
                </a:solidFill>
                <a:latin typeface="Century Gothic"/>
              </a:rPr>
              <a:t>LITERATURE SURVEY</a:t>
            </a:r>
            <a:endParaRPr lang="en-US" sz="3600" b="0" strike="noStrike" spc="-1">
              <a:solidFill>
                <a:srgbClr val="FFFFFF"/>
              </a:solidFill>
              <a:latin typeface="Century Gothic"/>
            </a:endParaRPr>
          </a:p>
        </p:txBody>
      </p:sp>
      <p:sp>
        <p:nvSpPr>
          <p:cNvPr id="145" name="TextBox 11"/>
          <p:cNvSpPr/>
          <p:nvPr/>
        </p:nvSpPr>
        <p:spPr>
          <a:xfrm>
            <a:off x="435600" y="1108371"/>
            <a:ext cx="3029400" cy="3654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buNone/>
            </a:pPr>
            <a:r>
              <a:rPr lang="en-GB" sz="1800" b="0" strike="noStrike" spc="-1" dirty="0">
                <a:solidFill>
                  <a:srgbClr val="FFFFFF"/>
                </a:solidFill>
                <a:latin typeface="Century Gothic"/>
              </a:rPr>
              <a:t>PAPER - 5</a:t>
            </a:r>
            <a:endParaRPr lang="en-IN" sz="1800" b="0" strike="noStrike" spc="-1" dirty="0">
              <a:latin typeface="Arial"/>
            </a:endParaRPr>
          </a:p>
        </p:txBody>
      </p:sp>
      <p:graphicFrame>
        <p:nvGraphicFramePr>
          <p:cNvPr id="146" name="Content Placeholder 25"/>
          <p:cNvGraphicFramePr/>
          <p:nvPr>
            <p:extLst>
              <p:ext uri="{D42A27DB-BD31-4B8C-83A1-F6EECF244321}">
                <p14:modId xmlns:p14="http://schemas.microsoft.com/office/powerpoint/2010/main" val="1849775827"/>
              </p:ext>
            </p:extLst>
          </p:nvPr>
        </p:nvGraphicFramePr>
        <p:xfrm>
          <a:off x="646200" y="1475040"/>
          <a:ext cx="10703520" cy="5382960"/>
        </p:xfrm>
        <a:graphic>
          <a:graphicData uri="http://schemas.openxmlformats.org/drawingml/2006/table">
            <a:tbl>
              <a:tblPr/>
              <a:tblGrid>
                <a:gridCol w="2675880">
                  <a:extLst>
                    <a:ext uri="{9D8B030D-6E8A-4147-A177-3AD203B41FA5}">
                      <a16:colId xmlns:a16="http://schemas.microsoft.com/office/drawing/2014/main" val="20000"/>
                    </a:ext>
                  </a:extLst>
                </a:gridCol>
                <a:gridCol w="2958977">
                  <a:extLst>
                    <a:ext uri="{9D8B030D-6E8A-4147-A177-3AD203B41FA5}">
                      <a16:colId xmlns:a16="http://schemas.microsoft.com/office/drawing/2014/main" val="20001"/>
                    </a:ext>
                  </a:extLst>
                </a:gridCol>
                <a:gridCol w="2392783">
                  <a:extLst>
                    <a:ext uri="{9D8B030D-6E8A-4147-A177-3AD203B41FA5}">
                      <a16:colId xmlns:a16="http://schemas.microsoft.com/office/drawing/2014/main" val="20002"/>
                    </a:ext>
                  </a:extLst>
                </a:gridCol>
                <a:gridCol w="2675880">
                  <a:extLst>
                    <a:ext uri="{9D8B030D-6E8A-4147-A177-3AD203B41FA5}">
                      <a16:colId xmlns:a16="http://schemas.microsoft.com/office/drawing/2014/main" val="20003"/>
                    </a:ext>
                  </a:extLst>
                </a:gridCol>
              </a:tblGrid>
              <a:tr h="414720">
                <a:tc>
                  <a:txBody>
                    <a:bodyPr/>
                    <a:lstStyle/>
                    <a:p>
                      <a:pPr algn="ctr">
                        <a:lnSpc>
                          <a:spcPct val="100000"/>
                        </a:lnSpc>
                        <a:buNone/>
                      </a:pPr>
                      <a:r>
                        <a:rPr lang="en-GB" sz="1800" b="1" strike="noStrike" spc="-1">
                          <a:solidFill>
                            <a:srgbClr val="FFFFFF"/>
                          </a:solidFill>
                          <a:latin typeface="Century Gothic"/>
                        </a:rPr>
                        <a:t>JOURNAL DETAILS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METHODOLOGY</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ADVANTAGES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gn="ctr">
                        <a:lnSpc>
                          <a:spcPct val="100000"/>
                        </a:lnSpc>
                        <a:buNone/>
                      </a:pPr>
                      <a:r>
                        <a:rPr lang="en-GB" sz="1800" b="1" strike="noStrike" spc="-1">
                          <a:solidFill>
                            <a:srgbClr val="FFFFFF"/>
                          </a:solidFill>
                          <a:latin typeface="Century Gothic"/>
                        </a:rPr>
                        <a:t>DISADVANTAGES</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extLst>
                  <a:ext uri="{0D108BD9-81ED-4DB2-BD59-A6C34878D82A}">
                    <a16:rowId xmlns:a16="http://schemas.microsoft.com/office/drawing/2014/main" val="10000"/>
                  </a:ext>
                </a:extLst>
              </a:tr>
              <a:tr h="4642200">
                <a:tc>
                  <a:txBody>
                    <a:bodyPr/>
                    <a:lstStyle/>
                    <a:p>
                      <a:pPr>
                        <a:lnSpc>
                          <a:spcPct val="100000"/>
                        </a:lnSpc>
                        <a:buNone/>
                      </a:pPr>
                      <a:r>
                        <a:rPr lang="en-GB" sz="1600" b="1" strike="noStrike" spc="-1" dirty="0">
                          <a:solidFill>
                            <a:srgbClr val="FFFFFF"/>
                          </a:solidFill>
                          <a:latin typeface="Times New Roman"/>
                        </a:rPr>
                        <a:t>Title: </a:t>
                      </a:r>
                      <a:r>
                        <a:rPr lang="en-US" sz="1600" b="0" strike="noStrike" spc="-1" dirty="0">
                          <a:solidFill>
                            <a:srgbClr val="FFFFFF"/>
                          </a:solidFill>
                          <a:latin typeface="Times New Roman"/>
                        </a:rPr>
                        <a:t>Voice biometric: A technology for voice based authentication</a:t>
                      </a:r>
                      <a:endParaRPr lang="en-IN" sz="1600" b="0" strike="noStrike" spc="-1" dirty="0">
                        <a:latin typeface="Arial"/>
                      </a:endParaRPr>
                    </a:p>
                    <a:p>
                      <a:pPr>
                        <a:lnSpc>
                          <a:spcPct val="100000"/>
                        </a:lnSpc>
                        <a:buNone/>
                      </a:pPr>
                      <a:r>
                        <a:rPr lang="en-GB" sz="1600" b="0" strike="noStrike" spc="-1" dirty="0">
                          <a:solidFill>
                            <a:srgbClr val="FFFFFF"/>
                          </a:solidFill>
                          <a:latin typeface="Times New Roman"/>
                        </a:rPr>
                        <a:t>​</a:t>
                      </a:r>
                      <a:endParaRPr lang="en-IN" sz="1600" b="0" strike="noStrike" spc="-1" dirty="0">
                        <a:latin typeface="Arial"/>
                      </a:endParaRPr>
                    </a:p>
                    <a:p>
                      <a:pPr>
                        <a:lnSpc>
                          <a:spcPct val="100000"/>
                        </a:lnSpc>
                        <a:buNone/>
                      </a:pPr>
                      <a:r>
                        <a:rPr lang="en-GB" sz="1600" b="1" strike="noStrike" spc="-1" dirty="0">
                          <a:solidFill>
                            <a:srgbClr val="FFFFFF"/>
                          </a:solidFill>
                          <a:latin typeface="Times New Roman"/>
                        </a:rPr>
                        <a:t>Authors: </a:t>
                      </a:r>
                      <a:r>
                        <a:rPr lang="pt-BR" sz="1600" b="0" strike="noStrike" spc="-1" dirty="0">
                          <a:solidFill>
                            <a:srgbClr val="FFFFFF"/>
                          </a:solidFill>
                          <a:latin typeface="Times New Roman"/>
                        </a:rPr>
                        <a:t>N Singh, A Agrawal, RA Khan </a:t>
                      </a:r>
                      <a:r>
                        <a:rPr lang="en-GB" sz="1600" b="0" strike="noStrike" spc="-1" dirty="0">
                          <a:solidFill>
                            <a:srgbClr val="FFFFFF"/>
                          </a:solidFill>
                          <a:latin typeface="Times New Roman"/>
                        </a:rPr>
                        <a:t>​</a:t>
                      </a:r>
                    </a:p>
                    <a:p>
                      <a:pPr>
                        <a:lnSpc>
                          <a:spcPct val="100000"/>
                        </a:lnSpc>
                        <a:buNone/>
                      </a:pPr>
                      <a:endParaRPr lang="en-IN" sz="1600" b="0" strike="noStrike" spc="-1" dirty="0">
                        <a:latin typeface="Arial"/>
                      </a:endParaRPr>
                    </a:p>
                    <a:p>
                      <a:pPr>
                        <a:lnSpc>
                          <a:spcPct val="100000"/>
                        </a:lnSpc>
                        <a:buNone/>
                      </a:pPr>
                      <a:r>
                        <a:rPr lang="en-GB" sz="1600" b="1" strike="noStrike" spc="-1" dirty="0">
                          <a:solidFill>
                            <a:srgbClr val="FFFFFF"/>
                          </a:solidFill>
                          <a:latin typeface="Times New Roman"/>
                        </a:rPr>
                        <a:t>Type: </a:t>
                      </a:r>
                      <a:r>
                        <a:rPr lang="en-GB" sz="1600" b="0" strike="noStrike" spc="-1" dirty="0">
                          <a:solidFill>
                            <a:srgbClr val="FFFFFF"/>
                          </a:solidFill>
                          <a:latin typeface="Times New Roman"/>
                        </a:rPr>
                        <a:t>Conference</a:t>
                      </a:r>
                      <a:endParaRPr lang="en-IN" sz="1600" b="0" strike="noStrike" spc="-1" dirty="0">
                        <a:latin typeface="Arial"/>
                      </a:endParaRPr>
                    </a:p>
                    <a:p>
                      <a:pPr>
                        <a:lnSpc>
                          <a:spcPct val="100000"/>
                        </a:lnSpc>
                        <a:buNone/>
                      </a:pPr>
                      <a:endParaRPr lang="en-IN" sz="1600" b="0" strike="noStrike" spc="-1" dirty="0">
                        <a:latin typeface="Arial"/>
                      </a:endParaRPr>
                    </a:p>
                    <a:p>
                      <a:pPr>
                        <a:lnSpc>
                          <a:spcPct val="100000"/>
                        </a:lnSpc>
                        <a:buNone/>
                      </a:pPr>
                      <a:r>
                        <a:rPr lang="en-GB" sz="1600" b="1" strike="noStrike" spc="-1" dirty="0">
                          <a:solidFill>
                            <a:srgbClr val="FFFFFF"/>
                          </a:solidFill>
                          <a:latin typeface="Times New Roman"/>
                        </a:rPr>
                        <a:t>Name of the Conference: </a:t>
                      </a:r>
                      <a:r>
                        <a:rPr lang="en-US" sz="1600" b="0" strike="noStrike" spc="-1" dirty="0">
                          <a:solidFill>
                            <a:srgbClr val="FFFFFF"/>
                          </a:solidFill>
                          <a:latin typeface="Times New Roman"/>
                        </a:rPr>
                        <a:t>Advanced Science, Engineering and Medicine</a:t>
                      </a:r>
                      <a:endParaRPr lang="en-IN" sz="1600" b="0" strike="noStrike" spc="-1" dirty="0">
                        <a:latin typeface="Arial"/>
                      </a:endParaRPr>
                    </a:p>
                    <a:p>
                      <a:pPr>
                        <a:lnSpc>
                          <a:spcPct val="100000"/>
                        </a:lnSpc>
                        <a:buNone/>
                      </a:pPr>
                      <a:r>
                        <a:rPr lang="en-GB" sz="1600" b="0" strike="noStrike" spc="-1" dirty="0">
                          <a:solidFill>
                            <a:srgbClr val="FFFFFF"/>
                          </a:solidFill>
                          <a:latin typeface="Times New Roman"/>
                        </a:rPr>
                        <a:t>​</a:t>
                      </a:r>
                      <a:endParaRPr lang="en-IN" sz="1600" b="0" strike="noStrike" spc="-1" dirty="0">
                        <a:latin typeface="Arial"/>
                      </a:endParaRPr>
                    </a:p>
                    <a:p>
                      <a:pPr>
                        <a:lnSpc>
                          <a:spcPct val="100000"/>
                        </a:lnSpc>
                        <a:buNone/>
                      </a:pPr>
                      <a:r>
                        <a:rPr lang="en-GB" sz="1600" b="1" strike="noStrike" spc="-1" dirty="0" err="1">
                          <a:solidFill>
                            <a:srgbClr val="FFFFFF"/>
                          </a:solidFill>
                          <a:latin typeface="Times New Roman"/>
                        </a:rPr>
                        <a:t>YoP</a:t>
                      </a:r>
                      <a:r>
                        <a:rPr lang="en-GB" sz="1600" b="1" strike="noStrike" spc="-1" dirty="0">
                          <a:solidFill>
                            <a:srgbClr val="FFFFFF"/>
                          </a:solidFill>
                          <a:latin typeface="Times New Roman"/>
                        </a:rPr>
                        <a:t>:</a:t>
                      </a:r>
                      <a:r>
                        <a:rPr lang="en-GB" sz="1600" b="0" strike="noStrike" spc="-1" dirty="0">
                          <a:solidFill>
                            <a:srgbClr val="FFFFFF"/>
                          </a:solidFill>
                          <a:latin typeface="Times New Roman"/>
                        </a:rPr>
                        <a:t> 2018</a:t>
                      </a:r>
                      <a:endParaRPr lang="en-IN" sz="1600" b="0" strike="noStrike" spc="-1" dirty="0">
                        <a:latin typeface="Arial"/>
                      </a:endParaRPr>
                    </a:p>
                    <a:p>
                      <a:pPr>
                        <a:lnSpc>
                          <a:spcPct val="100000"/>
                        </a:lnSpc>
                        <a:buNone/>
                      </a:pPr>
                      <a:endParaRPr lang="en-IN" sz="18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effectLst/>
                          <a:latin typeface="Times New Roman" panose="02020603050405020304" pitchFamily="18" charset="0"/>
                          <a:ea typeface="+mn-ea"/>
                          <a:cs typeface="Times New Roman" panose="02020603050405020304" pitchFamily="18" charset="0"/>
                        </a:rPr>
                        <a:t>The paper investigates Speaker recognition technology, its uses and future applications. Speaker recognition systems work by extracting features from a person's voice, such as pitch, timbre, and speaking style. These features are then compared to a database of voice prints in order to identify the speaker. Speaker recognition systems can be used for a variety of applications, such as security access control, voice-based banking, etc. The performance of the system is measured by factors such as false acceptance rate (FAR), false rejection rate (FRR), and equal error rate (EER).</a:t>
                      </a:r>
                    </a:p>
                    <a:p>
                      <a:pPr>
                        <a:lnSpc>
                          <a:spcPct val="100000"/>
                        </a:lnSpc>
                        <a:buNone/>
                      </a:pPr>
                      <a:endParaRPr lang="en-IN" sz="16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750" indent="-285750">
                        <a:lnSpc>
                          <a:spcPct val="100000"/>
                        </a:lnSpc>
                        <a:buFont typeface="Wingdings" panose="05000000000000000000" pitchFamily="2" charset="2"/>
                        <a:buChar char="q"/>
                      </a:pPr>
                      <a:r>
                        <a:rPr lang="en-US" sz="1600" b="0" strike="noStrike" spc="-1" dirty="0">
                          <a:solidFill>
                            <a:schemeClr val="bg1"/>
                          </a:solidFill>
                          <a:latin typeface="Times New Roman" panose="02020603050405020304" pitchFamily="18" charset="0"/>
                          <a:cs typeface="Times New Roman" panose="02020603050405020304" pitchFamily="18" charset="0"/>
                        </a:rPr>
                        <a:t>Security and access control</a:t>
                      </a:r>
                    </a:p>
                    <a:p>
                      <a:pPr marL="285750" indent="-285750">
                        <a:lnSpc>
                          <a:spcPct val="100000"/>
                        </a:lnSpc>
                        <a:buFont typeface="Wingdings" panose="05000000000000000000" pitchFamily="2" charset="2"/>
                        <a:buChar char="q"/>
                      </a:pPr>
                      <a:r>
                        <a:rPr lang="en-US" sz="1600" b="0" strike="noStrike" spc="-1" dirty="0">
                          <a:solidFill>
                            <a:schemeClr val="bg1"/>
                          </a:solidFill>
                          <a:latin typeface="Times New Roman" panose="02020603050405020304" pitchFamily="18" charset="0"/>
                          <a:cs typeface="Times New Roman" panose="02020603050405020304" pitchFamily="18" charset="0"/>
                        </a:rPr>
                        <a:t>Convenient and hands-free</a:t>
                      </a:r>
                    </a:p>
                    <a:p>
                      <a:pPr marL="285750" indent="-285750">
                        <a:lnSpc>
                          <a:spcPct val="100000"/>
                        </a:lnSpc>
                        <a:buFont typeface="Wingdings" panose="05000000000000000000" pitchFamily="2" charset="2"/>
                        <a:buChar char="q"/>
                      </a:pPr>
                      <a:r>
                        <a:rPr lang="en-US" sz="1600" b="0" strike="noStrike" spc="-1" dirty="0">
                          <a:solidFill>
                            <a:schemeClr val="bg1"/>
                          </a:solidFill>
                          <a:latin typeface="Times New Roman" panose="02020603050405020304" pitchFamily="18" charset="0"/>
                          <a:cs typeface="Times New Roman" panose="02020603050405020304" pitchFamily="18" charset="0"/>
                        </a:rPr>
                        <a:t>Can be used for identification and verification</a:t>
                      </a:r>
                      <a:endParaRPr lang="en-IN" sz="1600" b="0" strike="noStrike" spc="-1" dirty="0">
                        <a:solidFill>
                          <a:schemeClr val="bg1"/>
                        </a:solidFill>
                        <a:latin typeface="Times New Roman" panose="02020603050405020304" pitchFamily="18" charset="0"/>
                        <a:cs typeface="Times New Roman" panose="02020603050405020304" pitchFamily="18"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tc>
                  <a:txBody>
                    <a:bodyPr/>
                    <a:lstStyle/>
                    <a:p>
                      <a:pPr marL="285750" indent="-285750">
                        <a:lnSpc>
                          <a:spcPct val="100000"/>
                        </a:lnSpc>
                        <a:buFont typeface="Wingdings" panose="05000000000000000000" pitchFamily="2" charset="2"/>
                        <a:buChar char="q"/>
                        <a:tabLst>
                          <a:tab pos="0" algn="l"/>
                        </a:tabLst>
                      </a:pPr>
                      <a:r>
                        <a:rPr lang="en-US" sz="1600" b="0" strike="noStrike" spc="-1" dirty="0">
                          <a:solidFill>
                            <a:schemeClr val="bg1"/>
                          </a:solidFill>
                          <a:latin typeface="Times New Roman" panose="02020603050405020304" pitchFamily="18" charset="0"/>
                          <a:cs typeface="Times New Roman" panose="02020603050405020304" pitchFamily="18" charset="0"/>
                        </a:rPr>
                        <a:t>Can be fooled by recordings</a:t>
                      </a:r>
                    </a:p>
                    <a:p>
                      <a:pPr marL="285750" indent="-285750">
                        <a:lnSpc>
                          <a:spcPct val="100000"/>
                        </a:lnSpc>
                        <a:buFont typeface="Wingdings" panose="05000000000000000000" pitchFamily="2" charset="2"/>
                        <a:buChar char="q"/>
                        <a:tabLst>
                          <a:tab pos="0" algn="l"/>
                        </a:tabLst>
                      </a:pPr>
                      <a:r>
                        <a:rPr lang="en-US" sz="1600" b="0" strike="noStrike" spc="-1" dirty="0">
                          <a:solidFill>
                            <a:schemeClr val="bg1"/>
                          </a:solidFill>
                          <a:latin typeface="Times New Roman" panose="02020603050405020304" pitchFamily="18" charset="0"/>
                          <a:cs typeface="Times New Roman" panose="02020603050405020304" pitchFamily="18" charset="0"/>
                        </a:rPr>
                        <a:t>Performance can be affected by noise</a:t>
                      </a:r>
                    </a:p>
                    <a:p>
                      <a:pPr marL="285750" indent="-285750">
                        <a:lnSpc>
                          <a:spcPct val="100000"/>
                        </a:lnSpc>
                        <a:buFont typeface="Wingdings" panose="05000000000000000000" pitchFamily="2" charset="2"/>
                        <a:buChar char="q"/>
                        <a:tabLst>
                          <a:tab pos="0" algn="l"/>
                        </a:tabLst>
                      </a:pPr>
                      <a:r>
                        <a:rPr lang="en-US" sz="1600" b="0" strike="noStrike" spc="-1" dirty="0">
                          <a:solidFill>
                            <a:schemeClr val="bg1"/>
                          </a:solidFill>
                          <a:latin typeface="Times New Roman" panose="02020603050405020304" pitchFamily="18" charset="0"/>
                          <a:cs typeface="Times New Roman" panose="02020603050405020304" pitchFamily="18" charset="0"/>
                        </a:rPr>
                        <a:t>Privacy concerns about voice data collection</a:t>
                      </a:r>
                      <a:endParaRPr lang="en-IN" sz="1600" b="0" strike="noStrike" spc="-1" dirty="0">
                        <a:solidFill>
                          <a:schemeClr val="bg1"/>
                        </a:solidFill>
                        <a:latin typeface="Times New Roman" panose="02020603050405020304" pitchFamily="18" charset="0"/>
                        <a:cs typeface="Times New Roman" panose="02020603050405020304" pitchFamily="18" charset="0"/>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noFill/>
                  </a:tcPr>
                </a:tc>
                <a:extLst>
                  <a:ext uri="{0D108BD9-81ED-4DB2-BD59-A6C34878D82A}">
                    <a16:rowId xmlns:a16="http://schemas.microsoft.com/office/drawing/2014/main" val="10001"/>
                  </a:ext>
                </a:extLst>
              </a:tr>
            </a:tbl>
          </a:graphicData>
        </a:graphic>
      </p:graphicFrame>
      <p:sp>
        <p:nvSpPr>
          <p:cNvPr id="3" name="PlaceHolder 2"/>
          <p:cNvSpPr>
            <a:spLocks noGrp="1"/>
          </p:cNvSpPr>
          <p:nvPr>
            <p:ph type="sldNum" idx="6"/>
          </p:nvPr>
        </p:nvSpPr>
        <p:spPr/>
        <p:txBody>
          <a:bodyPr/>
          <a:lstStyle/>
          <a:p>
            <a:fld id="{BFCA325C-96A4-4D7A-83A7-C56FD8C451AC}" type="slidenum">
              <a:t>9</a:t>
            </a:fld>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AY_IGNORE_UCW" val="true"/>
  <p:tag name="PPT/SLIDES/SLIDE33.XML" val="1334396855"/>
  <p:tag name="PPT/SLIDES/SLIDE29.XML" val="3530115891"/>
  <p:tag name="PPT/SLIDES/SLIDE3.XML" val="1519842064"/>
  <p:tag name="PPT/SLIDES/SLIDE4.XML" val="3825079445"/>
  <p:tag name="PPT/SLIDES/SLIDE18.XML" val="651133465"/>
  <p:tag name="PPT/SLIDES/SLIDE19.XML" val="2030752818"/>
  <p:tag name="PPT/SLIDES/SLIDE23.XML" val="5562090"/>
  <p:tag name="PPT/SLIDEMASTERS/SLIDEMASTER1.XML" val="1287911428"/>
  <p:tag name="PPT/SLIDEMASTERS/SLIDEMASTER2.XML" val="2775683401"/>
  <p:tag name="PPT/SLIDES/SLIDE1.XML" val="1545549116"/>
  <p:tag name="PPT/SLIDES/SLIDE2.XML" val="1007543038"/>
  <p:tag name="PPT/SLIDES/SLIDE5.XML" val="3129109707"/>
  <p:tag name="PPT/SLIDES/SLIDE6.XML" val="3185248961"/>
  <p:tag name="PPT/SLIDES/SLIDE7.XML" val="25653330"/>
  <p:tag name="PPT/SLIDES/SLIDE8.XML" val="3588479471"/>
  <p:tag name="PPT/SLIDES/SLIDE9.XML" val="1682218007"/>
  <p:tag name="PPT/SLIDES/SLIDE10.XML" val="2181277152"/>
  <p:tag name="PPT/SLIDES/SLIDE11.XML" val="3115853583"/>
  <p:tag name="PPT/SLIDES/SLIDE12.XML" val="1220877883"/>
  <p:tag name="PPT/SLIDES/SLIDE13.XML" val="3111184088"/>
  <p:tag name="PPT/SLIDES/SLIDE14.XML" val="3779681808"/>
  <p:tag name="PPT/SLIDES/SLIDE15.XML" val="4130743036"/>
  <p:tag name="PPT/SLIDES/SLIDE16.XML" val="1855096834"/>
  <p:tag name="PPT/SLIDES/SLIDE17.XML" val="876969386"/>
  <p:tag name="PPT/SLIDES/SLIDE20.XML" val="2750923174"/>
  <p:tag name="PPT/SLIDES/SLIDE21.XML" val="2155946292"/>
  <p:tag name="PPT/SLIDES/SLIDE22.XML" val="1115586623"/>
  <p:tag name="PPT/SLIDES/SLIDE24.XML" val="1659344790"/>
  <p:tag name="PPT/SLIDES/SLIDE25.XML" val="4111106633"/>
  <p:tag name="PPT/SLIDES/SLIDE26.XML" val="372417567"/>
  <p:tag name="PPT/SLIDES/SLIDE27.XML" val="1577292324"/>
  <p:tag name="PPT/SLIDES/SLIDE28.XML" val="2351279683"/>
  <p:tag name="PPT/SLIDES/SLIDE30.XML" val="2944705464"/>
  <p:tag name="PPT/SLIDES/SLIDE31.XML" val="1949510422"/>
  <p:tag name="PPT/SLIDES/SLIDE32.XML" val="3721149085"/>
  <p:tag name="PPT/SLIDES/SLIDE34.XML" val="3369008856"/>
  <p:tag name="PPT/THEME/THEME1.XML" val="1370730492"/>
  <p:tag name="PPT/SLIDELAYOUTS/SLIDELAYOUT1.XML" val="3366340764"/>
  <p:tag name="PPT/SLIDELAYOUTS/SLIDELAYOUT2.XML" val="582783015"/>
  <p:tag name="PPT/SLIDELAYOUTS/SLIDELAYOUT3.XML" val="4119026654"/>
  <p:tag name="PPT/SLIDELAYOUTS/SLIDELAYOUT4.XML" val="2660894450"/>
  <p:tag name="PPT/SLIDELAYOUTS/SLIDELAYOUT5.XML" val="4015106654"/>
  <p:tag name="PPT/SLIDELAYOUTS/SLIDELAYOUT6.XML" val="1942902018"/>
  <p:tag name="PPT/SLIDELAYOUTS/SLIDELAYOUT7.XML" val="294791119"/>
  <p:tag name="PPT/SLIDELAYOUTS/SLIDELAYOUT8.XML" val="1640378669"/>
  <p:tag name="PPT/SLIDELAYOUTS/SLIDELAYOUT9.XML" val="315193464"/>
  <p:tag name="PPT/SLIDELAYOUTS/SLIDELAYOUT10.XML" val="2040948989"/>
  <p:tag name="PPT/SLIDELAYOUTS/SLIDELAYOUT11.XML" val="1952566764"/>
  <p:tag name="PPT/SLIDELAYOUTS/SLIDELAYOUT12.XML" val="2566760434"/>
  <p:tag name="PPT/MEDIA/IMAGE1.PNG" val="4048059030"/>
  <p:tag name="PPT/MEDIA/IMAGE2.PNG" val="2966770876"/>
  <p:tag name="PPT/MEDIA/IMAGE3.PNG" val="3307015058"/>
  <p:tag name="PPT/MEDIA/IMAGE4.PNG" val="2041130169"/>
  <p:tag name="PPT/MEDIA/IMAGE5.PNG" val="24123569"/>
  <p:tag name="PPT/SLIDELAYOUTS/SLIDELAYOUT13.XML" val="3638092894"/>
  <p:tag name="PPT/SLIDELAYOUTS/SLIDELAYOUT14.XML" val="3846374568"/>
  <p:tag name="PPT/SLIDELAYOUTS/SLIDELAYOUT15.XML" val="1330539240"/>
  <p:tag name="PPT/SLIDELAYOUTS/SLIDELAYOUT16.XML" val="1524606374"/>
  <p:tag name="PPT/SLIDELAYOUTS/SLIDELAYOUT17.XML" val="1960699409"/>
  <p:tag name="PPT/SLIDELAYOUTS/SLIDELAYOUT18.XML" val="1377495036"/>
  <p:tag name="PPT/SLIDELAYOUTS/SLIDELAYOUT19.XML" val="4127107110"/>
  <p:tag name="PPT/SLIDELAYOUTS/SLIDELAYOUT20.XML" val="3547742132"/>
  <p:tag name="PPT/SLIDELAYOUTS/SLIDELAYOUT21.XML" val="189009804"/>
  <p:tag name="PPT/SLIDELAYOUTS/SLIDELAYOUT22.XML" val="1956439797"/>
  <p:tag name="PPT/SLIDELAYOUTS/SLIDELAYOUT23.XML" val="870927851"/>
  <p:tag name="PPT/SLIDELAYOUTS/SLIDELAYOUT24.XML" val="1864923342"/>
  <p:tag name="PPT/THEME/THEME2.XML" val="1370730492"/>
  <p:tag name="PPT/MEDIA/IMAGE6.PNG" val="177039891"/>
  <p:tag name="PPT/MEDIA/IMAGE7.JPEG" val="598363768"/>
  <p:tag name="PPT/MEDIA/IMAGE8.JPEG" val="584392418"/>
  <p:tag name="PPT/MEDIA/IMAGE9.JPEG" val="3947041513"/>
  <p:tag name="PPT/MEDIA/IMAGE10.JPEG" val="756470296"/>
  <p:tag name="PPT/MEDIA/IMAGE11.PNG" val="919920764"/>
  <p:tag name="PPT/MEDIA/IMAGE12.PNG" val="974520420"/>
  <p:tag name="PPT/MEDIA/IMAGE13.JPEG" val="3416298116"/>
  <p:tag name="PPT/MEDIA/IMAGE14.PNG" val="3524812132"/>
  <p:tag name="PPT/MEDIA/IMAGE15.PNG" val="1606551089"/>
  <p:tag name="PPT/MEDIA/IMAGE16.PNG" val="3194236413"/>
  <p:tag name="PPT/MEDIA/IMAGE17.JPEG" val="3388065656"/>
  <p:tag name="PPT/MEDIA/IMAGE18.PNG" val="832850938"/>
  <p:tag name="PPT/MEDIA/IMAGE19.PNG" val="2695911762"/>
  <p:tag name="PPT/MEDIA/IMAGE20.PNG" val="1011225219"/>
  <p:tag name="PPT/MEDIA/IMAGE21.PNG" val="414886762"/>
  <p:tag name="PPT/MEDIA/IMAGE22.PNG" val="1607977044"/>
  <p:tag name="PPT/MEDIA/IMAGE23.PNG" val="2547597020"/>
  <p:tag name="PPT/MEDIA/IMAGE24.JPEG" val="3727660990"/>
  <p:tag name="PPT/MEDIA/IMAGE25.PNG" val="3407274529"/>
  <p:tag name="PPT/MEDIA/IMAGE26.JPEG" val="767589772"/>
  <p:tag name="PPT/MEDIA/IMAGE27.PNG" val="3248806511"/>
  <p:tag name="PPT/MEDIA/IMAGE28.JPEG" val="1118359489"/>
  <p:tag name="PPT/MEDIA/IMAGE29.JPEG" val="1204295573"/>
  <p:tag name="PPT/MEDIA/IMAGE30.PNG" val="37735244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2</TotalTime>
  <Words>4083</Words>
  <Application>Microsoft Office PowerPoint</Application>
  <PresentationFormat>Widescreen</PresentationFormat>
  <Paragraphs>401</Paragraphs>
  <Slides>34</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34</vt:i4>
      </vt:variant>
    </vt:vector>
  </HeadingPairs>
  <TitlesOfParts>
    <vt:vector size="46" baseType="lpstr">
      <vt:lpstr>Arial</vt:lpstr>
      <vt:lpstr>Calibri</vt:lpstr>
      <vt:lpstr>Century Gothic</vt:lpstr>
      <vt:lpstr>Courier New</vt:lpstr>
      <vt:lpstr>Georgia</vt:lpstr>
      <vt:lpstr>Noto Sans Symbols</vt:lpstr>
      <vt:lpstr>Symbol</vt:lpstr>
      <vt:lpstr>Times New Roman</vt:lpstr>
      <vt:lpstr>Wingdings</vt:lpstr>
      <vt:lpstr>Wingdings 3</vt:lpstr>
      <vt:lpstr>Office Theme</vt:lpstr>
      <vt:lpstr>Office Theme</vt:lpstr>
      <vt:lpstr>VISION-DRIVEN REAL-TIME WALL SURFACE IMPERFECTION DETECTION ON EMBEDDED PLATFORM</vt:lpstr>
      <vt:lpstr>INTRODUCTION</vt:lpstr>
      <vt:lpstr>MOTIVATION</vt:lpstr>
      <vt:lpstr>PROBLEM STATEMENT</vt:lpstr>
      <vt:lpstr>LITERATURE SURVEY</vt:lpstr>
      <vt:lpstr>LITERATURE SURVEY</vt:lpstr>
      <vt:lpstr>LITERATURE SURVEY</vt:lpstr>
      <vt:lpstr>LITERATURE SURVEY</vt:lpstr>
      <vt:lpstr>LITERATURE SURVEY</vt:lpstr>
      <vt:lpstr>LITERATURE SURVEY</vt:lpstr>
      <vt:lpstr>LITERATURE SURVEY</vt:lpstr>
      <vt:lpstr>LITERATURE SURVEY</vt:lpstr>
      <vt:lpstr>LITERATURE SURVEY</vt:lpstr>
      <vt:lpstr>LITERATURE SURVEY</vt:lpstr>
      <vt:lpstr>LITERATURE SURVEY</vt:lpstr>
      <vt:lpstr>LITERATURE SURVEY</vt:lpstr>
      <vt:lpstr>RESEARCH GAP </vt:lpstr>
      <vt:lpstr>PROPOSED SOLUTIONS</vt:lpstr>
      <vt:lpstr>OBJECTIVE</vt:lpstr>
      <vt:lpstr>OVERALL ARCHITECTURE</vt:lpstr>
      <vt:lpstr>COMPUTER VISION</vt:lpstr>
      <vt:lpstr>IMPLEMENTATION OF COMPUTER VISION MODEL</vt:lpstr>
      <vt:lpstr>ARCHITECTURE OF YOLOV5</vt:lpstr>
      <vt:lpstr>RESULTS</vt:lpstr>
      <vt:lpstr>RESULTS</vt:lpstr>
      <vt:lpstr>VOICE BIOMETRIC SYSTEM</vt:lpstr>
      <vt:lpstr>ARCHITECTURE</vt:lpstr>
      <vt:lpstr>RESULTS</vt:lpstr>
      <vt:lpstr>RESULTS</vt:lpstr>
      <vt:lpstr>Depth Sensing </vt:lpstr>
      <vt:lpstr>RESULTS</vt:lpstr>
      <vt:lpstr>RESULTS</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VISION-DRIVEN REAL-TIME WALL SURFACE IMPERFECTION DETECTION ON EMBEDDED PLATFORM</dc:title>
  <cp:lastModifiedBy>Gautham R</cp:lastModifiedBy>
  <cp:revision>2</cp:revision>
  <dcterms:modified xsi:type="dcterms:W3CDTF">2024-04-24T16:12:21Z</dcterms:modified>
</cp:coreProperties>
</file>